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1" r:id="rId2"/>
    <p:sldMasterId id="2147483671" r:id="rId3"/>
  </p:sldMasterIdLst>
  <p:notesMasterIdLst>
    <p:notesMasterId r:id="rId26"/>
  </p:notesMasterIdLst>
  <p:handoutMasterIdLst>
    <p:handoutMasterId r:id="rId27"/>
  </p:handoutMasterIdLst>
  <p:sldIdLst>
    <p:sldId id="256" r:id="rId4"/>
    <p:sldId id="294" r:id="rId5"/>
    <p:sldId id="271" r:id="rId6"/>
    <p:sldId id="257" r:id="rId7"/>
    <p:sldId id="336" r:id="rId8"/>
    <p:sldId id="297" r:id="rId9"/>
    <p:sldId id="355" r:id="rId10"/>
    <p:sldId id="295" r:id="rId11"/>
    <p:sldId id="296" r:id="rId12"/>
    <p:sldId id="298" r:id="rId13"/>
    <p:sldId id="337" r:id="rId14"/>
    <p:sldId id="338" r:id="rId15"/>
    <p:sldId id="342" r:id="rId16"/>
    <p:sldId id="370" r:id="rId17"/>
    <p:sldId id="369" r:id="rId18"/>
    <p:sldId id="309" r:id="rId19"/>
    <p:sldId id="290" r:id="rId20"/>
    <p:sldId id="356" r:id="rId21"/>
    <p:sldId id="292" r:id="rId22"/>
    <p:sldId id="340" r:id="rId23"/>
    <p:sldId id="353" r:id="rId24"/>
    <p:sldId id="354" r:id="rId2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26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-450" y="-102"/>
      </p:cViewPr>
      <p:guideLst>
        <p:guide orient="horz" pos="164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2019/11/12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412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  <a:pPr/>
              <a:t>2019/11/12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82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  <p:sp>
        <p:nvSpPr>
          <p:cNvPr id="3" name="文本框 18"/>
          <p:cNvSpPr txBox="1"/>
          <p:nvPr userDrawn="1"/>
        </p:nvSpPr>
        <p:spPr>
          <a:xfrm>
            <a:off x="484292" y="-44503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导入新知</a:t>
            </a:r>
            <a:endParaRPr lang="zh-CN" altLang="en-US" sz="25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0">
    <p:fade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90893"/>
            <a:ext cx="6858000" cy="124203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2019/11/12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458"/>
            <a:ext cx="7886700" cy="3264074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2019/11/12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369458"/>
            <a:ext cx="3886200" cy="32640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458"/>
            <a:ext cx="3886200" cy="326407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  <a:prstGeom prst="rect">
            <a:avLst/>
          </a:prstGeom>
        </p:spPr>
        <p:txBody>
          <a:bodyPr/>
          <a:lstStyle/>
          <a:p>
            <a:pPr lvl="0">
              <a:buClrTx/>
            </a:pPr>
            <a:fld id="{9A0DB2DC-4C9A-4742-B13C-FB6460FD3503}" type="slidenum">
              <a:rPr lang="ko-KR" altLang="en-US" dirty="0"/>
              <a:pPr lvl="0">
                <a:buClrTx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 advTm="0">
    <p:fade/>
  </p:transition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7859"/>
            <a:ext cx="27432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defTabSz="685800">
              <a:defRPr/>
            </a:pPr>
            <a:fld id="{DE992C8C-F093-4FD8-8873-42F5D5B5915D}" type="datetimeFigureOut">
              <a:rPr lang="zh-CN" altLang="en-US" sz="1350">
                <a:solidFill>
                  <a:prstClr val="black"/>
                </a:solidFill>
              </a:rPr>
              <a:pPr defTabSz="685800">
                <a:defRPr/>
              </a:pPr>
              <a:t>2019/11/12</a:t>
            </a:fld>
            <a:endParaRPr lang="zh-CN" altLang="en-US" sz="1350">
              <a:solidFill>
                <a:prstClr val="black"/>
              </a:solidFill>
              <a:ea typeface="+mn-ea"/>
            </a:endParaRPr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7859"/>
            <a:ext cx="41148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+mn-lt"/>
                <a:ea typeface="+mn-ea"/>
              </a:defRPr>
            </a:lvl1pPr>
          </a:lstStyle>
          <a:p>
            <a:pPr defTabSz="685800">
              <a:defRPr/>
            </a:pPr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7859"/>
            <a:ext cx="27432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defTabSz="685800">
              <a:defRPr/>
            </a:pPr>
            <a:fld id="{BBC06761-3C82-4EBB-ABA8-C6146A0EBDEA}" type="slidenum">
              <a:rPr lang="zh-CN" altLang="en-US" sz="135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zh-CN" altLang="en-US" sz="1350">
              <a:solidFill>
                <a:prstClr val="black"/>
              </a:solidFill>
              <a:ea typeface="+mn-ea"/>
            </a:endParaRPr>
          </a:p>
        </p:txBody>
      </p:sp>
    </p:spTree>
  </p:cSld>
  <p:clrMapOvr>
    <a:masterClrMapping/>
  </p:clrMapOvr>
  <p:transition spd="slow">
    <p:random/>
  </p:transition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7859"/>
            <a:ext cx="27432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defTabSz="685800">
              <a:defRPr/>
            </a:pPr>
            <a:fld id="{DE992C8C-F093-4FD8-8873-42F5D5B5915D}" type="datetimeFigureOut">
              <a:rPr lang="zh-CN" altLang="en-US" sz="1350">
                <a:solidFill>
                  <a:prstClr val="black"/>
                </a:solidFill>
              </a:rPr>
              <a:pPr defTabSz="685800">
                <a:defRPr/>
              </a:pPr>
              <a:t>2019/11/12</a:t>
            </a:fld>
            <a:endParaRPr lang="zh-CN" altLang="en-US" sz="1350">
              <a:solidFill>
                <a:prstClr val="black"/>
              </a:solidFill>
              <a:ea typeface="+mn-ea"/>
            </a:endParaRPr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7859"/>
            <a:ext cx="41148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+mn-lt"/>
                <a:ea typeface="+mn-ea"/>
              </a:defRPr>
            </a:lvl1pPr>
          </a:lstStyle>
          <a:p>
            <a:pPr defTabSz="685800">
              <a:defRPr/>
            </a:pPr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7859"/>
            <a:ext cx="27432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defTabSz="685800">
              <a:defRPr/>
            </a:pPr>
            <a:fld id="{BBC06761-3C82-4EBB-ABA8-C6146A0EBDEA}" type="slidenum">
              <a:rPr lang="zh-CN" altLang="en-US" sz="135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zh-CN" altLang="en-US" sz="1350">
              <a:solidFill>
                <a:prstClr val="black"/>
              </a:solidFill>
              <a:ea typeface="+mn-ea"/>
            </a:endParaRPr>
          </a:p>
        </p:txBody>
      </p:sp>
      <p:sp>
        <p:nvSpPr>
          <p:cNvPr id="8" name="文本框 18"/>
          <p:cNvSpPr txBox="1"/>
          <p:nvPr userDrawn="1"/>
        </p:nvSpPr>
        <p:spPr>
          <a:xfrm>
            <a:off x="484292" y="-52454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素养目标</a:t>
            </a:r>
            <a:endParaRPr lang="zh-CN" altLang="en-US" sz="25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  <p:sp>
        <p:nvSpPr>
          <p:cNvPr id="3" name="文本框 18"/>
          <p:cNvSpPr txBox="1"/>
          <p:nvPr userDrawn="1"/>
        </p:nvSpPr>
        <p:spPr>
          <a:xfrm>
            <a:off x="484292" y="-44503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探究新知</a:t>
            </a:r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8"/>
          <p:cNvSpPr txBox="1"/>
          <p:nvPr userDrawn="1"/>
        </p:nvSpPr>
        <p:spPr>
          <a:xfrm>
            <a:off x="484292" y="-52454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巩固练习</a:t>
            </a:r>
            <a:endParaRPr lang="zh-CN" altLang="en-US" sz="25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8"/>
          <p:cNvSpPr txBox="1"/>
          <p:nvPr userDrawn="1"/>
        </p:nvSpPr>
        <p:spPr>
          <a:xfrm>
            <a:off x="484292" y="-44503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课堂检测</a:t>
            </a:r>
            <a:endParaRPr lang="zh-CN" altLang="en-US" sz="25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8"/>
          <p:cNvSpPr txBox="1"/>
          <p:nvPr userDrawn="1"/>
        </p:nvSpPr>
        <p:spPr>
          <a:xfrm>
            <a:off x="484292" y="-12699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Segoe Print" panose="02000600000000000000" charset="0"/>
                <a:ea typeface="Segoe Print" panose="02000600000000000000" charset="0"/>
              </a:rPr>
              <a:t>课堂小结</a:t>
            </a:r>
            <a:endParaRPr lang="zh-CN" altLang="en-US" sz="2500" b="1" dirty="0">
              <a:solidFill>
                <a:prstClr val="black"/>
              </a:solidFill>
              <a:latin typeface="Segoe Print" panose="02000600000000000000" charset="0"/>
              <a:ea typeface="Segoe Print" panose="02000600000000000000" charset="0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8"/>
          <p:cNvSpPr txBox="1"/>
          <p:nvPr userDrawn="1"/>
        </p:nvSpPr>
        <p:spPr>
          <a:xfrm>
            <a:off x="484292" y="-12699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Segoe Print" panose="02000600000000000000" charset="0"/>
                <a:ea typeface="Segoe Print" panose="02000600000000000000" charset="0"/>
              </a:rPr>
              <a:t>课后作业</a:t>
            </a:r>
            <a:endParaRPr lang="zh-CN" altLang="en-US" sz="2500" b="1" dirty="0">
              <a:solidFill>
                <a:prstClr val="black"/>
              </a:solidFill>
              <a:latin typeface="Segoe Print" panose="02000600000000000000" charset="0"/>
              <a:ea typeface="Segoe Print" panose="02000600000000000000" charset="0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图片 3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9970" y="44337"/>
            <a:ext cx="1080008" cy="42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线连接符 10"/>
          <p:cNvCxnSpPr/>
          <p:nvPr/>
        </p:nvCxnSpPr>
        <p:spPr>
          <a:xfrm>
            <a:off x="1588" y="407062"/>
            <a:ext cx="20066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74"/>
          <p:cNvSpPr>
            <a:spLocks noChangeAspect="1" noEditPoints="1"/>
          </p:cNvSpPr>
          <p:nvPr/>
        </p:nvSpPr>
        <p:spPr bwMode="auto">
          <a:xfrm>
            <a:off x="96041" y="55536"/>
            <a:ext cx="360363" cy="319088"/>
          </a:xfrm>
          <a:custGeom>
            <a:avLst/>
            <a:gdLst>
              <a:gd name="T0" fmla="*/ 127 w 167"/>
              <a:gd name="T1" fmla="*/ 22 h 148"/>
              <a:gd name="T2" fmla="*/ 74 w 167"/>
              <a:gd name="T3" fmla="*/ 0 h 148"/>
              <a:gd name="T4" fmla="*/ 0 w 167"/>
              <a:gd name="T5" fmla="*/ 74 h 148"/>
              <a:gd name="T6" fmla="*/ 74 w 167"/>
              <a:gd name="T7" fmla="*/ 148 h 148"/>
              <a:gd name="T8" fmla="*/ 143 w 167"/>
              <a:gd name="T9" fmla="*/ 99 h 148"/>
              <a:gd name="T10" fmla="*/ 70 w 167"/>
              <a:gd name="T11" fmla="*/ 79 h 148"/>
              <a:gd name="T12" fmla="*/ 127 w 167"/>
              <a:gd name="T13" fmla="*/ 22 h 148"/>
              <a:gd name="T14" fmla="*/ 147 w 167"/>
              <a:gd name="T15" fmla="*/ 19 h 148"/>
              <a:gd name="T16" fmla="*/ 93 w 167"/>
              <a:gd name="T17" fmla="*/ 73 h 148"/>
              <a:gd name="T18" fmla="*/ 164 w 167"/>
              <a:gd name="T19" fmla="*/ 92 h 148"/>
              <a:gd name="T20" fmla="*/ 167 w 167"/>
              <a:gd name="T21" fmla="*/ 69 h 148"/>
              <a:gd name="T22" fmla="*/ 147 w 167"/>
              <a:gd name="T23" fmla="*/ 19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7" h="148">
                <a:moveTo>
                  <a:pt x="127" y="22"/>
                </a:moveTo>
                <a:cubicBezTo>
                  <a:pt x="113" y="8"/>
                  <a:pt x="95" y="0"/>
                  <a:pt x="74" y="0"/>
                </a:cubicBezTo>
                <a:cubicBezTo>
                  <a:pt x="33" y="0"/>
                  <a:pt x="0" y="33"/>
                  <a:pt x="0" y="74"/>
                </a:cubicBezTo>
                <a:cubicBezTo>
                  <a:pt x="0" y="115"/>
                  <a:pt x="33" y="148"/>
                  <a:pt x="74" y="148"/>
                </a:cubicBezTo>
                <a:cubicBezTo>
                  <a:pt x="106" y="148"/>
                  <a:pt x="133" y="127"/>
                  <a:pt x="143" y="99"/>
                </a:cubicBezTo>
                <a:cubicBezTo>
                  <a:pt x="70" y="79"/>
                  <a:pt x="70" y="79"/>
                  <a:pt x="70" y="79"/>
                </a:cubicBezTo>
                <a:lnTo>
                  <a:pt x="127" y="22"/>
                </a:lnTo>
                <a:close/>
                <a:moveTo>
                  <a:pt x="147" y="19"/>
                </a:moveTo>
                <a:cubicBezTo>
                  <a:pt x="93" y="73"/>
                  <a:pt x="93" y="73"/>
                  <a:pt x="93" y="73"/>
                </a:cubicBezTo>
                <a:cubicBezTo>
                  <a:pt x="164" y="92"/>
                  <a:pt x="164" y="92"/>
                  <a:pt x="164" y="92"/>
                </a:cubicBezTo>
                <a:cubicBezTo>
                  <a:pt x="166" y="85"/>
                  <a:pt x="167" y="77"/>
                  <a:pt x="167" y="69"/>
                </a:cubicBezTo>
                <a:cubicBezTo>
                  <a:pt x="167" y="50"/>
                  <a:pt x="160" y="32"/>
                  <a:pt x="147" y="1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5645578" y="22854"/>
            <a:ext cx="25122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685800"/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21.2 </a:t>
            </a:r>
            <a:r>
              <a:rPr lang="zh-CN" altLang="en-US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电磁波的海洋</a:t>
            </a:r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endParaRPr lang="zh-CN" altLang="en-US" sz="2000" b="1" dirty="0">
              <a:solidFill>
                <a:srgbClr val="F07474">
                  <a:lumMod val="50000"/>
                </a:srgbClr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65282" y="4786685"/>
            <a:ext cx="8881099" cy="356815"/>
            <a:chOff x="265282" y="4786685"/>
            <a:chExt cx="8881099" cy="356815"/>
          </a:xfrm>
        </p:grpSpPr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9566" y="4786685"/>
              <a:ext cx="356815" cy="356815"/>
            </a:xfrm>
            <a:prstGeom prst="rect">
              <a:avLst/>
            </a:prstGeom>
            <a:noFill/>
            <a:ln>
              <a:noFill/>
            </a:ln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直接连接符 13"/>
            <p:cNvCxnSpPr/>
            <p:nvPr userDrawn="1"/>
          </p:nvCxnSpPr>
          <p:spPr>
            <a:xfrm>
              <a:off x="265282" y="5051419"/>
              <a:ext cx="8623906" cy="1"/>
            </a:xfrm>
            <a:prstGeom prst="line">
              <a:avLst/>
            </a:prstGeom>
            <a:noFill/>
            <a:ln w="28575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</p:spPr>
        </p:cxnSp>
        <p:cxnSp>
          <p:nvCxnSpPr>
            <p:cNvPr id="15" name="直接连接符 14"/>
            <p:cNvCxnSpPr/>
            <p:nvPr userDrawn="1"/>
          </p:nvCxnSpPr>
          <p:spPr>
            <a:xfrm flipH="1" flipV="1">
              <a:off x="265282" y="5011664"/>
              <a:ext cx="8592469" cy="0"/>
            </a:xfrm>
            <a:prstGeom prst="line">
              <a:avLst/>
            </a:prstGeom>
            <a:noFill/>
            <a:ln w="190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9pPr>
    </p:titleStyle>
    <p:bodyStyle>
      <a:lvl1pPr marL="257175" indent="-257175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57530" indent="-21463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图片 3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09970" y="44337"/>
            <a:ext cx="1080008" cy="42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组合 7"/>
          <p:cNvGrpSpPr/>
          <p:nvPr/>
        </p:nvGrpSpPr>
        <p:grpSpPr>
          <a:xfrm>
            <a:off x="265282" y="4786685"/>
            <a:ext cx="8881099" cy="356815"/>
            <a:chOff x="265282" y="4786685"/>
            <a:chExt cx="8881099" cy="356815"/>
          </a:xfrm>
        </p:grpSpPr>
        <p:pic>
          <p:nvPicPr>
            <p:cNvPr id="9" name="Picture 2"/>
            <p:cNvPicPr>
              <a:picLocks noChangeAspect="1" noChangeArrowheads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9566" y="4786685"/>
              <a:ext cx="356815" cy="356815"/>
            </a:xfrm>
            <a:prstGeom prst="rect">
              <a:avLst/>
            </a:prstGeom>
            <a:noFill/>
            <a:ln>
              <a:noFill/>
            </a:ln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直接连接符 9"/>
            <p:cNvCxnSpPr/>
            <p:nvPr userDrawn="1"/>
          </p:nvCxnSpPr>
          <p:spPr>
            <a:xfrm>
              <a:off x="265282" y="5051419"/>
              <a:ext cx="8623906" cy="1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 userDrawn="1"/>
          </p:nvCxnSpPr>
          <p:spPr>
            <a:xfrm flipH="1" flipV="1">
              <a:off x="265282" y="5011664"/>
              <a:ext cx="8592469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"/>
          <p:cNvSpPr txBox="1">
            <a:spLocks noChangeArrowheads="1"/>
          </p:cNvSpPr>
          <p:nvPr userDrawn="1"/>
        </p:nvSpPr>
        <p:spPr bwMode="auto">
          <a:xfrm>
            <a:off x="5645578" y="22854"/>
            <a:ext cx="25122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685800"/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21.2 </a:t>
            </a:r>
            <a:r>
              <a:rPr lang="zh-CN" altLang="en-US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电磁波的海洋</a:t>
            </a:r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endParaRPr lang="zh-CN" altLang="en-US" sz="2000" b="1" dirty="0">
              <a:solidFill>
                <a:srgbClr val="F07474">
                  <a:lumMod val="50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transition spd="slow"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9pPr>
    </p:titleStyle>
    <p:bodyStyle>
      <a:lvl1pPr marL="257175" indent="-257175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57530" indent="-21463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9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png"/><Relationship Id="rId7" Type="http://schemas.openxmlformats.org/officeDocument/2006/relationships/hyperlink" Target="&#30005;&#30913;&#27874;&#30340;&#20135;&#29983;.mp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&#27700;&#27874;1.as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&#30495;&#31354;&#32617;&#20013;&#30340;&#25163;&#26426;.mp4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图片 2061"/>
          <p:cNvPicPr/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2" y="-2"/>
            <a:ext cx="9144000" cy="5144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050290" y="1362710"/>
            <a:ext cx="6858000" cy="1908175"/>
          </a:xfrm>
        </p:spPr>
        <p:txBody>
          <a:bodyPr>
            <a:noAutofit/>
          </a:bodyPr>
          <a:lstStyle/>
          <a:p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第二十一章  信息的传递</a:t>
            </a:r>
            <a:b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/>
            </a:r>
            <a:b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</a:t>
            </a:r>
            <a:r>
              <a:rPr lang="en-US" altLang="zh-CN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4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节  电磁波的海洋</a:t>
            </a:r>
          </a:p>
        </p:txBody>
      </p:sp>
      <p:pic>
        <p:nvPicPr>
          <p:cNvPr id="7" name="图片 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84758" y="18437"/>
            <a:ext cx="1321424" cy="52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圆角矩形 8"/>
          <p:cNvSpPr/>
          <p:nvPr/>
        </p:nvSpPr>
        <p:spPr>
          <a:xfrm>
            <a:off x="-2822" y="5295"/>
            <a:ext cx="3561908" cy="435611"/>
          </a:xfrm>
          <a:prstGeom prst="round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 dirty="0">
              <a:solidFill>
                <a:prstClr val="black"/>
              </a:solidFill>
              <a:latin typeface="Times New Roman" panose="02020603050405020304"/>
              <a:ea typeface="黑体" panose="02010609060101010101" pitchFamily="49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65013" y="24320"/>
            <a:ext cx="3338624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人教</a:t>
            </a:r>
            <a:r>
              <a:rPr lang="zh-CN" altLang="en-US" sz="2000" b="1" dirty="0" smtClean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版 物理 </a:t>
            </a:r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九</a:t>
            </a:r>
            <a:r>
              <a:rPr lang="zh-CN" altLang="en-US" sz="2000" b="1" dirty="0" smtClean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年级 下册</a:t>
            </a:r>
            <a:endParaRPr lang="zh-CN" altLang="en-US" sz="2000" b="1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87" name="组合 122886"/>
          <p:cNvGrpSpPr/>
          <p:nvPr/>
        </p:nvGrpSpPr>
        <p:grpSpPr>
          <a:xfrm>
            <a:off x="4692316" y="1605915"/>
            <a:ext cx="4242610" cy="1446345"/>
            <a:chOff x="748" y="890"/>
            <a:chExt cx="2903" cy="1646"/>
          </a:xfrm>
        </p:grpSpPr>
        <p:pic>
          <p:nvPicPr>
            <p:cNvPr id="122884" name="图片 12288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8" y="890"/>
              <a:ext cx="1452" cy="164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2885" name="图片 12288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00" y="890"/>
              <a:ext cx="1451" cy="1633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22886" name="图片 12288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92316" y="3129280"/>
            <a:ext cx="3702225" cy="163391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888" name="Rectangle 4"/>
          <p:cNvSpPr/>
          <p:nvPr/>
        </p:nvSpPr>
        <p:spPr>
          <a:xfrm>
            <a:off x="242411" y="1953075"/>
            <a:ext cx="3900488" cy="1000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不同频率（或不同波长）的电磁波的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传播速度都相同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2889" name="Rectangle 4"/>
          <p:cNvSpPr/>
          <p:nvPr/>
        </p:nvSpPr>
        <p:spPr>
          <a:xfrm>
            <a:off x="330835" y="3129280"/>
            <a:ext cx="3626485" cy="5724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buClrTx/>
            </a:pP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频率大的电磁波的波长短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sz="2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79884" y="1446345"/>
            <a:ext cx="797560" cy="506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7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c=λf</a:t>
            </a:r>
          </a:p>
        </p:txBody>
      </p:sp>
      <p:cxnSp>
        <p:nvCxnSpPr>
          <p:cNvPr id="2" name="直接箭头连接符 1"/>
          <p:cNvCxnSpPr/>
          <p:nvPr/>
        </p:nvCxnSpPr>
        <p:spPr>
          <a:xfrm flipH="1" flipV="1">
            <a:off x="2612390" y="1047750"/>
            <a:ext cx="369570" cy="55816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V="1">
            <a:off x="3371850" y="1047750"/>
            <a:ext cx="107315" cy="4730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V="1">
            <a:off x="3634105" y="990600"/>
            <a:ext cx="854710" cy="56578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4"/>
          <p:cNvSpPr/>
          <p:nvPr/>
        </p:nvSpPr>
        <p:spPr>
          <a:xfrm>
            <a:off x="178118" y="3835215"/>
            <a:ext cx="3964305" cy="105259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电磁波频率的单位也是赫兹，常用的单位还有千赫、兆赫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798998" y="572708"/>
            <a:ext cx="4317208" cy="461326"/>
            <a:chOff x="79" y="930"/>
            <a:chExt cx="4609" cy="449"/>
          </a:xfrm>
        </p:grpSpPr>
        <p:sp>
          <p:nvSpPr>
            <p:cNvPr id="22" name="圆角矩形 21"/>
            <p:cNvSpPr/>
            <p:nvPr/>
          </p:nvSpPr>
          <p:spPr>
            <a:xfrm>
              <a:off x="79" y="964"/>
              <a:ext cx="4609" cy="37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999FF"/>
                </a:gs>
                <a:gs pos="50000">
                  <a:sysClr val="window" lastClr="FFFFFF"/>
                </a:gs>
                <a:gs pos="100000">
                  <a:srgbClr val="9999FF"/>
                </a:gs>
              </a:gsLst>
              <a:lin ang="5400000" scaled="1"/>
              <a:tileRect/>
            </a:gradFill>
            <a:ln w="28575" cap="flat" cmpd="sng">
              <a:solidFill>
                <a:srgbClr val="EAEAEA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8E163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13316"/>
            <p:cNvSpPr txBox="1"/>
            <p:nvPr/>
          </p:nvSpPr>
          <p:spPr>
            <a:xfrm>
              <a:off x="287" y="930"/>
              <a:ext cx="4318" cy="44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pPr lvl="0" algn="ctr">
                <a:spcBef>
                  <a:spcPct val="50000"/>
                </a:spcBef>
              </a:pPr>
              <a:r>
                <a:rPr lang="zh-CN" altLang="en-US" sz="24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波速、波长、频率的关系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22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8" grpId="0"/>
      <p:bldP spid="122889" grpId="0"/>
      <p:bldP spid="3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318861" y="685732"/>
            <a:ext cx="4418369" cy="461327"/>
            <a:chOff x="634" y="1040"/>
            <a:chExt cx="4717" cy="449"/>
          </a:xfrm>
        </p:grpSpPr>
        <p:sp>
          <p:nvSpPr>
            <p:cNvPr id="13" name="圆角矩形 12"/>
            <p:cNvSpPr/>
            <p:nvPr/>
          </p:nvSpPr>
          <p:spPr>
            <a:xfrm>
              <a:off x="634" y="1066"/>
              <a:ext cx="4609" cy="37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999FF"/>
                </a:gs>
                <a:gs pos="50000">
                  <a:sysClr val="window" lastClr="FFFFFF"/>
                </a:gs>
                <a:gs pos="100000">
                  <a:srgbClr val="9999FF"/>
                </a:gs>
              </a:gsLst>
              <a:lin ang="5400000" scaled="1"/>
              <a:tileRect/>
            </a:gradFill>
            <a:ln w="28575" cap="flat" cmpd="sng">
              <a:solidFill>
                <a:srgbClr val="EAEAEA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8E163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文本框 13316"/>
            <p:cNvSpPr txBox="1"/>
            <p:nvPr/>
          </p:nvSpPr>
          <p:spPr>
            <a:xfrm>
              <a:off x="1010" y="1040"/>
              <a:ext cx="4341" cy="44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pPr lvl="0" algn="ctr">
                <a:spcBef>
                  <a:spcPct val="50000"/>
                </a:spcBef>
              </a:pPr>
              <a:r>
                <a:rPr lang="zh-CN" altLang="en-US" sz="24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我们生活在电磁波的海洋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8164"/>
            <a:ext cx="9144000" cy="3138407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4" name="文本框 124933"/>
          <p:cNvSpPr txBox="1"/>
          <p:nvPr/>
        </p:nvSpPr>
        <p:spPr>
          <a:xfrm>
            <a:off x="345281" y="1034389"/>
            <a:ext cx="4798219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微波炉是利用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电磁波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来加热食品的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124935" name="文本框 124934"/>
          <p:cNvSpPr txBox="1"/>
          <p:nvPr/>
        </p:nvSpPr>
        <p:spPr>
          <a:xfrm>
            <a:off x="302895" y="1540642"/>
            <a:ext cx="529580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ClrTx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微波炉可产生很强的电磁波（微波），食物的分子在微波的作用下剧烈振动，使得内能增加，温度升高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125956" name="文本框 125955"/>
          <p:cNvSpPr txBox="1"/>
          <p:nvPr/>
        </p:nvSpPr>
        <p:spPr>
          <a:xfrm>
            <a:off x="302895" y="2773177"/>
            <a:ext cx="5155883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ClrTx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微波炉中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不能使用金属容器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，因为微波能在金属中产生强大电流，会损坏微波炉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125959" name="文本框 125958"/>
          <p:cNvSpPr txBox="1"/>
          <p:nvPr/>
        </p:nvSpPr>
        <p:spPr>
          <a:xfrm>
            <a:off x="279083" y="4013332"/>
            <a:ext cx="858583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buClrTx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微波炉的外壳是金属壳，炉门的玻璃上有金属网，因为金属网对电磁波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有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屏蔽作用，可以保证电磁波的泄露不超过允许值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pic>
        <p:nvPicPr>
          <p:cNvPr id="125957" name="图片 1259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695" y="1180500"/>
            <a:ext cx="3115816" cy="25996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6" name="组合 15"/>
          <p:cNvGrpSpPr/>
          <p:nvPr/>
        </p:nvGrpSpPr>
        <p:grpSpPr>
          <a:xfrm>
            <a:off x="1798998" y="572708"/>
            <a:ext cx="3659780" cy="461326"/>
            <a:chOff x="79" y="930"/>
            <a:chExt cx="4609" cy="449"/>
          </a:xfrm>
        </p:grpSpPr>
        <p:sp>
          <p:nvSpPr>
            <p:cNvPr id="21" name="圆角矩形 20"/>
            <p:cNvSpPr/>
            <p:nvPr/>
          </p:nvSpPr>
          <p:spPr>
            <a:xfrm>
              <a:off x="79" y="964"/>
              <a:ext cx="4609" cy="37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999FF"/>
                </a:gs>
                <a:gs pos="50000">
                  <a:sysClr val="window" lastClr="FFFFFF"/>
                </a:gs>
                <a:gs pos="100000">
                  <a:srgbClr val="9999FF"/>
                </a:gs>
              </a:gsLst>
              <a:lin ang="5400000" scaled="1"/>
              <a:tileRect/>
            </a:gradFill>
            <a:ln w="28575" cap="flat" cmpd="sng">
              <a:solidFill>
                <a:srgbClr val="EAEAEA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8E163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2" name="文本框 13316"/>
            <p:cNvSpPr txBox="1"/>
            <p:nvPr/>
          </p:nvSpPr>
          <p:spPr>
            <a:xfrm>
              <a:off x="287" y="930"/>
              <a:ext cx="4318" cy="44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pPr lvl="0" algn="ctr">
                <a:spcBef>
                  <a:spcPct val="50000"/>
                </a:spcBef>
              </a:pPr>
              <a:r>
                <a:rPr lang="zh-CN" altLang="en-US" sz="24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微波炉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5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4" grpId="0"/>
      <p:bldP spid="124935" grpId="0"/>
      <p:bldP spid="125956" grpId="0"/>
      <p:bldP spid="1259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1934" y="1074502"/>
            <a:ext cx="8827770" cy="1477328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t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（2018•徐州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2018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3月30日，我国成功发射第30、31颗北斗导航卫星。北斗卫星向地面传递信息是通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过（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）</a:t>
            </a: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A．超声波   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B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．次声波  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C．电磁波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D．红外线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562342" y="1548928"/>
            <a:ext cx="40748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31934" y="2531719"/>
            <a:ext cx="8468201" cy="2400657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t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（2018•昆明）下列说法中，正确的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是（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）</a:t>
            </a: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A．电磁波的频率越高，传播的速度就越大 </a:t>
            </a: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B．电磁波可以在真空中传播 </a:t>
            </a: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C．手机间通话靠超声波传递 </a:t>
            </a: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D．微波不具有能量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991563" y="2573468"/>
            <a:ext cx="389850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B</a:t>
            </a:r>
          </a:p>
        </p:txBody>
      </p:sp>
      <p:grpSp>
        <p:nvGrpSpPr>
          <p:cNvPr id="20" name="组合 3"/>
          <p:cNvGrpSpPr/>
          <p:nvPr/>
        </p:nvGrpSpPr>
        <p:grpSpPr bwMode="auto">
          <a:xfrm>
            <a:off x="3371850" y="528523"/>
            <a:ext cx="1879997" cy="474345"/>
            <a:chOff x="497257" y="753279"/>
            <a:chExt cx="1881032" cy="475146"/>
          </a:xfrm>
        </p:grpSpPr>
        <p:grpSp>
          <p:nvGrpSpPr>
            <p:cNvPr id="21" name="组合 2"/>
            <p:cNvGrpSpPr/>
            <p:nvPr/>
          </p:nvGrpSpPr>
          <p:grpSpPr bwMode="auto">
            <a:xfrm>
              <a:off x="552450" y="789083"/>
              <a:ext cx="1787356" cy="419195"/>
              <a:chOff x="3014293" y="-540899"/>
              <a:chExt cx="1787356" cy="419195"/>
            </a:xfrm>
          </p:grpSpPr>
          <p:sp>
            <p:nvSpPr>
              <p:cNvPr id="23" name="缺角矩形 18"/>
              <p:cNvSpPr>
                <a:spLocks noChangeArrowheads="1"/>
              </p:cNvSpPr>
              <p:nvPr/>
            </p:nvSpPr>
            <p:spPr bwMode="auto">
              <a:xfrm>
                <a:off x="347066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008BBB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24" name="缺角矩形 19"/>
              <p:cNvSpPr>
                <a:spLocks noChangeArrowheads="1"/>
              </p:cNvSpPr>
              <p:nvPr/>
            </p:nvSpPr>
            <p:spPr bwMode="auto">
              <a:xfrm>
                <a:off x="392662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FD9F00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35" name="缺角矩形 20"/>
              <p:cNvSpPr>
                <a:spLocks noChangeArrowheads="1"/>
              </p:cNvSpPr>
              <p:nvPr/>
            </p:nvSpPr>
            <p:spPr bwMode="auto">
              <a:xfrm>
                <a:off x="4382584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00B050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36" name="缺角矩形 7"/>
              <p:cNvSpPr>
                <a:spLocks noChangeArrowheads="1"/>
              </p:cNvSpPr>
              <p:nvPr/>
            </p:nvSpPr>
            <p:spPr bwMode="auto">
              <a:xfrm>
                <a:off x="301470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E72424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2" name="矩形 1"/>
            <p:cNvSpPr>
              <a:spLocks noChangeArrowheads="1"/>
            </p:cNvSpPr>
            <p:nvPr/>
          </p:nvSpPr>
          <p:spPr bwMode="auto">
            <a:xfrm>
              <a:off x="497257" y="753279"/>
              <a:ext cx="1881032" cy="4751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37" tIns="45718" rIns="91437" bIns="45718">
              <a:spAutoFit/>
            </a:bodyPr>
            <a:lstStyle/>
            <a:p>
              <a:pPr algn="dist" defTabSz="1219200">
                <a:buFont typeface="Arial" panose="020B0604020202020204" pitchFamily="34" charset="0"/>
                <a:buNone/>
              </a:pPr>
              <a:r>
                <a:rPr lang="zh-CN" altLang="en-US" sz="2500" b="1" dirty="0">
                  <a:solidFill>
                    <a:sysClr val="window" lastClr="FFFF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连接中考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3"/>
          <p:cNvGrpSpPr/>
          <p:nvPr/>
        </p:nvGrpSpPr>
        <p:grpSpPr bwMode="auto">
          <a:xfrm>
            <a:off x="3371850" y="528523"/>
            <a:ext cx="1879997" cy="474345"/>
            <a:chOff x="497257" y="753279"/>
            <a:chExt cx="1881032" cy="475146"/>
          </a:xfrm>
        </p:grpSpPr>
        <p:grpSp>
          <p:nvGrpSpPr>
            <p:cNvPr id="21" name="组合 2"/>
            <p:cNvGrpSpPr/>
            <p:nvPr/>
          </p:nvGrpSpPr>
          <p:grpSpPr bwMode="auto">
            <a:xfrm>
              <a:off x="552450" y="789083"/>
              <a:ext cx="1787356" cy="419195"/>
              <a:chOff x="3014293" y="-540899"/>
              <a:chExt cx="1787356" cy="419195"/>
            </a:xfrm>
          </p:grpSpPr>
          <p:sp>
            <p:nvSpPr>
              <p:cNvPr id="23" name="缺角矩形 18"/>
              <p:cNvSpPr>
                <a:spLocks noChangeArrowheads="1"/>
              </p:cNvSpPr>
              <p:nvPr/>
            </p:nvSpPr>
            <p:spPr bwMode="auto">
              <a:xfrm>
                <a:off x="347066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008BBB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缺角矩形 19"/>
              <p:cNvSpPr>
                <a:spLocks noChangeArrowheads="1"/>
              </p:cNvSpPr>
              <p:nvPr/>
            </p:nvSpPr>
            <p:spPr bwMode="auto">
              <a:xfrm>
                <a:off x="392662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FD9F00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缺角矩形 20"/>
              <p:cNvSpPr>
                <a:spLocks noChangeArrowheads="1"/>
              </p:cNvSpPr>
              <p:nvPr/>
            </p:nvSpPr>
            <p:spPr bwMode="auto">
              <a:xfrm>
                <a:off x="4382584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00B050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缺角矩形 7"/>
              <p:cNvSpPr>
                <a:spLocks noChangeArrowheads="1"/>
              </p:cNvSpPr>
              <p:nvPr/>
            </p:nvSpPr>
            <p:spPr bwMode="auto">
              <a:xfrm>
                <a:off x="301470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E72424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2" name="矩形 1"/>
            <p:cNvSpPr>
              <a:spLocks noChangeArrowheads="1"/>
            </p:cNvSpPr>
            <p:nvPr/>
          </p:nvSpPr>
          <p:spPr bwMode="auto">
            <a:xfrm>
              <a:off x="497257" y="753279"/>
              <a:ext cx="1881032" cy="4751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37" tIns="45718" rIns="91437" bIns="45718">
              <a:spAutoFit/>
            </a:bodyPr>
            <a:lstStyle/>
            <a:p>
              <a:pPr algn="dist" defTabSz="1219200">
                <a:buFont typeface="Arial" panose="020B0604020202020204" pitchFamily="34" charset="0"/>
                <a:buNone/>
              </a:pPr>
              <a:r>
                <a:rPr lang="zh-CN" altLang="en-US" sz="2500" b="1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连接中考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58115" y="930910"/>
            <a:ext cx="882840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3.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（2019•郴州）2019年被称为5G元年，6月6日我国开始发放5G商用牌照。5G技术也是依靠电磁波传递信息的，下列有关电磁波的说法正确的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是（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）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．太空中是真空，电磁波不能传播 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．电磁波在空气中的传播速度是340m/s 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．光是一种电磁波 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．中央电视台和郴州电视台发射的电磁波传播速度不同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96601" y="2159547"/>
            <a:ext cx="40748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3"/>
          <p:cNvGrpSpPr/>
          <p:nvPr/>
        </p:nvGrpSpPr>
        <p:grpSpPr bwMode="auto">
          <a:xfrm>
            <a:off x="3371850" y="528523"/>
            <a:ext cx="1879997" cy="474345"/>
            <a:chOff x="497257" y="753279"/>
            <a:chExt cx="1881032" cy="475146"/>
          </a:xfrm>
        </p:grpSpPr>
        <p:grpSp>
          <p:nvGrpSpPr>
            <p:cNvPr id="21" name="组合 2"/>
            <p:cNvGrpSpPr/>
            <p:nvPr/>
          </p:nvGrpSpPr>
          <p:grpSpPr bwMode="auto">
            <a:xfrm>
              <a:off x="552450" y="789083"/>
              <a:ext cx="1787356" cy="419195"/>
              <a:chOff x="3014293" y="-540899"/>
              <a:chExt cx="1787356" cy="419195"/>
            </a:xfrm>
          </p:grpSpPr>
          <p:sp>
            <p:nvSpPr>
              <p:cNvPr id="23" name="缺角矩形 18"/>
              <p:cNvSpPr>
                <a:spLocks noChangeArrowheads="1"/>
              </p:cNvSpPr>
              <p:nvPr/>
            </p:nvSpPr>
            <p:spPr bwMode="auto">
              <a:xfrm>
                <a:off x="347066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008BBB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缺角矩形 19"/>
              <p:cNvSpPr>
                <a:spLocks noChangeArrowheads="1"/>
              </p:cNvSpPr>
              <p:nvPr/>
            </p:nvSpPr>
            <p:spPr bwMode="auto">
              <a:xfrm>
                <a:off x="392662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FD9F00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缺角矩形 20"/>
              <p:cNvSpPr>
                <a:spLocks noChangeArrowheads="1"/>
              </p:cNvSpPr>
              <p:nvPr/>
            </p:nvSpPr>
            <p:spPr bwMode="auto">
              <a:xfrm>
                <a:off x="4382584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00B050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缺角矩形 7"/>
              <p:cNvSpPr>
                <a:spLocks noChangeArrowheads="1"/>
              </p:cNvSpPr>
              <p:nvPr/>
            </p:nvSpPr>
            <p:spPr bwMode="auto">
              <a:xfrm>
                <a:off x="3014705" y="-540130"/>
                <a:ext cx="419419" cy="418217"/>
              </a:xfrm>
              <a:prstGeom prst="plaque">
                <a:avLst>
                  <a:gd name="adj" fmla="val 16667"/>
                </a:avLst>
              </a:prstGeom>
              <a:solidFill>
                <a:srgbClr val="E72424"/>
              </a:solidFill>
              <a:ln w="25400" algn="ctr">
                <a:noFill/>
                <a:miter lim="800000"/>
              </a:ln>
            </p:spPr>
            <p:txBody>
              <a:bodyPr lIns="91437" tIns="45718" rIns="91437" bIns="45718" anchor="ctr"/>
              <a:lstStyle/>
              <a:p>
                <a:pPr algn="ctr" defTabSz="1219200" eaLnBrk="0" hangingPunct="0"/>
                <a:endParaRPr kumimoji="1" lang="zh-CN" altLang="en-US" sz="18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2" name="矩形 1"/>
            <p:cNvSpPr>
              <a:spLocks noChangeArrowheads="1"/>
            </p:cNvSpPr>
            <p:nvPr/>
          </p:nvSpPr>
          <p:spPr bwMode="auto">
            <a:xfrm>
              <a:off x="497257" y="753279"/>
              <a:ext cx="1881032" cy="4751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37" tIns="45718" rIns="91437" bIns="45718">
              <a:spAutoFit/>
            </a:bodyPr>
            <a:lstStyle/>
            <a:p>
              <a:pPr algn="dist" defTabSz="1219200">
                <a:buFont typeface="Arial" panose="020B0604020202020204" pitchFamily="34" charset="0"/>
                <a:buNone/>
              </a:pPr>
              <a:r>
                <a:rPr lang="zh-CN" altLang="en-US" sz="2500" b="1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连接中考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52119" y="1131832"/>
            <a:ext cx="8784159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4.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（2019•眉山）关于生活中遇到的各种波，下列说法中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正确的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是（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）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．医院内常利用红外线灭菌 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．5G通讯主要利用超声波传递信息 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．电磁波可以传递信息，声波不能传递信息 </a:t>
            </a: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．手机在通话时涉及到的波既有电磁波又有声波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192466" y="1786972"/>
            <a:ext cx="40748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D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矩形 129027"/>
          <p:cNvSpPr/>
          <p:nvPr/>
        </p:nvSpPr>
        <p:spPr>
          <a:xfrm>
            <a:off x="288449" y="1170437"/>
            <a:ext cx="8545830" cy="262032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50000"/>
              <a:buChar char="•"/>
              <a:defRPr sz="2800" b="1" u="none" kern="1200" baseline="0">
                <a:solidFill>
                  <a:schemeClr val="tx2"/>
                </a:solidFill>
                <a:latin typeface="Verdana" panose="020B0604030504040204" pitchFamily="34" charset="0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Char char="n"/>
              <a:defRPr sz="2400" b="0" i="0" u="none" kern="1200" baseline="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Char char="n"/>
              <a:defRPr sz="2400" b="0" i="0" u="none" kern="1200" baseline="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Char char="n"/>
              <a:defRPr sz="2000" b="0" i="0" u="none" kern="1200" baseline="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Char char="n"/>
              <a:defRPr sz="2000" b="0" i="0" u="none" kern="1200" baseline="0">
                <a:solidFill>
                  <a:schemeClr val="tx1"/>
                </a:solidFill>
                <a:latin typeface="Verdana" panose="020B0604030504040204" pitchFamily="34" charset="0"/>
              </a:defRPr>
            </a:lvl5pPr>
          </a:lstStyle>
          <a:p>
            <a:pPr lvl="0">
              <a:buNone/>
            </a:pP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收音机时，偶尔会听到里面有杂音，产生这一现象的原因不可能的</a:t>
            </a:r>
            <a:r>
              <a:rPr lang="zh-CN" alt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是（    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</a:p>
          <a:p>
            <a:pPr lvl="0">
              <a:buNone/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旁边台灯打开的瞬间			</a:t>
            </a:r>
          </a:p>
          <a:p>
            <a:pPr lvl="0">
              <a:buNone/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附近的电焊机在工作</a:t>
            </a:r>
          </a:p>
          <a:p>
            <a:pPr lvl="0">
              <a:buNone/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雷雨天闪电发生时				</a:t>
            </a:r>
          </a:p>
          <a:p>
            <a:pPr lvl="0">
              <a:buNone/>
            </a:pP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有人在用电烙铁焊接电器元件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43617" y="1522385"/>
            <a:ext cx="40748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D</a:t>
            </a:r>
          </a:p>
        </p:txBody>
      </p:sp>
      <p:sp>
        <p:nvSpPr>
          <p:cNvPr id="30726" name="文本框 30725"/>
          <p:cNvSpPr txBox="1"/>
          <p:nvPr/>
        </p:nvSpPr>
        <p:spPr>
          <a:xfrm>
            <a:off x="288290" y="3790765"/>
            <a:ext cx="862647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短波、中波和长波这三种电磁波中频率最大的是 （    ）</a:t>
            </a:r>
            <a:endParaRPr lang="en-US" altLang="zh-CN" sz="24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短波      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中波   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长波    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一样大</a:t>
            </a:r>
          </a:p>
        </p:txBody>
      </p:sp>
      <p:sp>
        <p:nvSpPr>
          <p:cNvPr id="30727" name="文本框 30726"/>
          <p:cNvSpPr txBox="1"/>
          <p:nvPr/>
        </p:nvSpPr>
        <p:spPr>
          <a:xfrm>
            <a:off x="7781967" y="3774723"/>
            <a:ext cx="3429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</a:p>
        </p:txBody>
      </p:sp>
      <p:grpSp>
        <p:nvGrpSpPr>
          <p:cNvPr id="24" name="组合 1"/>
          <p:cNvGrpSpPr>
            <a:grpSpLocks noChangeAspect="1"/>
          </p:cNvGrpSpPr>
          <p:nvPr/>
        </p:nvGrpSpPr>
        <p:grpSpPr>
          <a:xfrm>
            <a:off x="3219133" y="515435"/>
            <a:ext cx="2411412" cy="450850"/>
            <a:chOff x="3564387" y="597378"/>
            <a:chExt cx="2247990" cy="419195"/>
          </a:xfrm>
        </p:grpSpPr>
        <p:sp>
          <p:nvSpPr>
            <p:cNvPr id="25" name="缺角矩形 24"/>
            <p:cNvSpPr/>
            <p:nvPr/>
          </p:nvSpPr>
          <p:spPr>
            <a:xfrm rot="3000000">
              <a:off x="4021489" y="597564"/>
              <a:ext cx="419195" cy="418816"/>
            </a:xfrm>
            <a:prstGeom prst="plaque">
              <a:avLst/>
            </a:prstGeom>
            <a:solidFill>
              <a:srgbClr val="00B9F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6" name="缺角矩形 25"/>
            <p:cNvSpPr/>
            <p:nvPr/>
          </p:nvSpPr>
          <p:spPr>
            <a:xfrm rot="3000000">
              <a:off x="4478782" y="597565"/>
              <a:ext cx="419195" cy="418815"/>
            </a:xfrm>
            <a:prstGeom prst="plaque">
              <a:avLst/>
            </a:prstGeom>
            <a:solidFill>
              <a:srgbClr val="FFBF53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7" name="缺角矩形 26"/>
            <p:cNvSpPr/>
            <p:nvPr/>
          </p:nvSpPr>
          <p:spPr>
            <a:xfrm rot="3000000">
              <a:off x="4936077" y="597564"/>
              <a:ext cx="419195" cy="418816"/>
            </a:xfrm>
            <a:prstGeom prst="plaqu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8" name="缺角矩形 27"/>
            <p:cNvSpPr/>
            <p:nvPr/>
          </p:nvSpPr>
          <p:spPr>
            <a:xfrm rot="3000000">
              <a:off x="3564194" y="597565"/>
              <a:ext cx="419195" cy="418815"/>
            </a:xfrm>
            <a:prstGeom prst="plaque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9" name="缺角矩形 28"/>
            <p:cNvSpPr/>
            <p:nvPr/>
          </p:nvSpPr>
          <p:spPr>
            <a:xfrm rot="3000000">
              <a:off x="5393369" y="597565"/>
              <a:ext cx="419195" cy="418815"/>
            </a:xfrm>
            <a:prstGeom prst="plaque">
              <a:avLst/>
            </a:prstGeom>
            <a:solidFill>
              <a:srgbClr val="FFBF5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30" name="TextBox 15"/>
          <p:cNvSpPr txBox="1"/>
          <p:nvPr/>
        </p:nvSpPr>
        <p:spPr>
          <a:xfrm>
            <a:off x="3184208" y="472572"/>
            <a:ext cx="2479675" cy="47705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 eaLnBrk="0" hangingPunct="0"/>
            <a:r>
              <a:rPr lang="zh-CN" altLang="en-US" sz="2500" b="1" dirty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基础巩固题</a:t>
            </a:r>
            <a:endParaRPr lang="en-US" altLang="zh-CN" sz="2500" b="1" dirty="0">
              <a:solidFill>
                <a:sysClr val="window" lastClr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1958" y="1003232"/>
            <a:ext cx="830008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 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下列关于电磁波的说法中正确的是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     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磁波只能在真空中传播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长不同的电磁波的速度不同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磁波是沿某一特定方向向空间远处传播的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化的电流在周围的空间产生电磁波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813241" y="1137752"/>
            <a:ext cx="69889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</a:p>
        </p:txBody>
      </p:sp>
      <p:grpSp>
        <p:nvGrpSpPr>
          <p:cNvPr id="14" name="组合 1"/>
          <p:cNvGrpSpPr>
            <a:grpSpLocks noChangeAspect="1"/>
          </p:cNvGrpSpPr>
          <p:nvPr/>
        </p:nvGrpSpPr>
        <p:grpSpPr>
          <a:xfrm>
            <a:off x="3219133" y="515435"/>
            <a:ext cx="2411412" cy="450850"/>
            <a:chOff x="3564387" y="597378"/>
            <a:chExt cx="2247990" cy="419195"/>
          </a:xfrm>
        </p:grpSpPr>
        <p:sp>
          <p:nvSpPr>
            <p:cNvPr id="15" name="缺角矩形 14"/>
            <p:cNvSpPr/>
            <p:nvPr/>
          </p:nvSpPr>
          <p:spPr>
            <a:xfrm rot="3000000">
              <a:off x="4021489" y="597564"/>
              <a:ext cx="419195" cy="418816"/>
            </a:xfrm>
            <a:prstGeom prst="plaque">
              <a:avLst/>
            </a:prstGeom>
            <a:solidFill>
              <a:srgbClr val="00B9F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6" name="缺角矩形 15"/>
            <p:cNvSpPr/>
            <p:nvPr/>
          </p:nvSpPr>
          <p:spPr>
            <a:xfrm rot="3000000">
              <a:off x="4478782" y="597565"/>
              <a:ext cx="419195" cy="418815"/>
            </a:xfrm>
            <a:prstGeom prst="plaque">
              <a:avLst/>
            </a:prstGeom>
            <a:solidFill>
              <a:srgbClr val="FFBF53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7" name="缺角矩形 16"/>
            <p:cNvSpPr/>
            <p:nvPr/>
          </p:nvSpPr>
          <p:spPr>
            <a:xfrm rot="3000000">
              <a:off x="4936077" y="597564"/>
              <a:ext cx="419195" cy="418816"/>
            </a:xfrm>
            <a:prstGeom prst="plaqu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1" name="缺角矩形 20"/>
            <p:cNvSpPr/>
            <p:nvPr/>
          </p:nvSpPr>
          <p:spPr>
            <a:xfrm rot="3000000">
              <a:off x="3564194" y="597565"/>
              <a:ext cx="419195" cy="418815"/>
            </a:xfrm>
            <a:prstGeom prst="plaque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2" name="缺角矩形 21"/>
            <p:cNvSpPr/>
            <p:nvPr/>
          </p:nvSpPr>
          <p:spPr>
            <a:xfrm rot="3000000">
              <a:off x="5393369" y="597565"/>
              <a:ext cx="419195" cy="418815"/>
            </a:xfrm>
            <a:prstGeom prst="plaque">
              <a:avLst/>
            </a:prstGeom>
            <a:solidFill>
              <a:srgbClr val="FFBF5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3" name="TextBox 15"/>
          <p:cNvSpPr txBox="1"/>
          <p:nvPr/>
        </p:nvSpPr>
        <p:spPr>
          <a:xfrm>
            <a:off x="3184208" y="472572"/>
            <a:ext cx="2479675" cy="47705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 eaLnBrk="0" hangingPunct="0"/>
            <a:r>
              <a:rPr lang="zh-CN" altLang="en-US" sz="2500" b="1" dirty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基础巩固题</a:t>
            </a:r>
            <a:endParaRPr lang="en-US" altLang="zh-CN" sz="2500" b="1" dirty="0">
              <a:solidFill>
                <a:sysClr val="window" lastClr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811" y="1187347"/>
            <a:ext cx="8327231" cy="3415030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印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度的月球卫星“月船1号”已失联八年，地面测控中心通过计算预测“月船1号”会经过月球北端上空165km高处的A点，便在某时刻向该处发射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（选填“电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波”或“超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声波”）信号，2.6s后收到回波信号，从而确信“月船1号”依然在轨道运行，测控中心距离</a:t>
            </a:r>
            <a:r>
              <a:rPr lang="zh-CN" altLang="en-US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km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zh-CN" altLang="en-US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en-US" sz="2400" b="1" baseline="-25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电磁波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=3×10</a:t>
            </a:r>
            <a:r>
              <a:rPr lang="zh-CN" altLang="en-US" sz="2400" b="1" baseline="30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m/s，</a:t>
            </a:r>
            <a:r>
              <a:rPr lang="zh-CN" altLang="en-US" sz="2400" b="1" i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v</a:t>
            </a:r>
            <a:r>
              <a:rPr lang="zh-CN" altLang="en-US" sz="2400" b="1" baseline="-250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超声波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=340m/s）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24836" y="2368679"/>
            <a:ext cx="110109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电磁波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018163" y="3474002"/>
            <a:ext cx="127381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3.9×10</a:t>
            </a:r>
            <a:r>
              <a:rPr lang="zh-CN" altLang="en-US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5</a:t>
            </a:r>
          </a:p>
        </p:txBody>
      </p:sp>
      <p:grpSp>
        <p:nvGrpSpPr>
          <p:cNvPr id="7" name="组合 1"/>
          <p:cNvGrpSpPr>
            <a:grpSpLocks noChangeAspect="1"/>
          </p:cNvGrpSpPr>
          <p:nvPr/>
        </p:nvGrpSpPr>
        <p:grpSpPr>
          <a:xfrm>
            <a:off x="3219133" y="619708"/>
            <a:ext cx="2411412" cy="450850"/>
            <a:chOff x="3564387" y="597378"/>
            <a:chExt cx="2247990" cy="419195"/>
          </a:xfrm>
        </p:grpSpPr>
        <p:sp>
          <p:nvSpPr>
            <p:cNvPr id="8" name="缺角矩形 7"/>
            <p:cNvSpPr/>
            <p:nvPr/>
          </p:nvSpPr>
          <p:spPr>
            <a:xfrm rot="3000000">
              <a:off x="4021489" y="597564"/>
              <a:ext cx="419195" cy="418816"/>
            </a:xfrm>
            <a:prstGeom prst="plaque">
              <a:avLst/>
            </a:prstGeom>
            <a:solidFill>
              <a:srgbClr val="00B9F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9" name="缺角矩形 8"/>
            <p:cNvSpPr/>
            <p:nvPr/>
          </p:nvSpPr>
          <p:spPr>
            <a:xfrm rot="3000000">
              <a:off x="4478782" y="597565"/>
              <a:ext cx="419195" cy="418815"/>
            </a:xfrm>
            <a:prstGeom prst="plaque">
              <a:avLst/>
            </a:prstGeom>
            <a:solidFill>
              <a:srgbClr val="FFBF53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1" name="缺角矩形 10"/>
            <p:cNvSpPr/>
            <p:nvPr/>
          </p:nvSpPr>
          <p:spPr>
            <a:xfrm rot="3000000">
              <a:off x="4936077" y="597564"/>
              <a:ext cx="419195" cy="418816"/>
            </a:xfrm>
            <a:prstGeom prst="plaqu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2" name="缺角矩形 11"/>
            <p:cNvSpPr/>
            <p:nvPr/>
          </p:nvSpPr>
          <p:spPr>
            <a:xfrm rot="3000000">
              <a:off x="3564194" y="597565"/>
              <a:ext cx="419195" cy="418815"/>
            </a:xfrm>
            <a:prstGeom prst="plaque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3" name="缺角矩形 12"/>
            <p:cNvSpPr/>
            <p:nvPr/>
          </p:nvSpPr>
          <p:spPr>
            <a:xfrm rot="3000000">
              <a:off x="5393369" y="597565"/>
              <a:ext cx="419195" cy="418815"/>
            </a:xfrm>
            <a:prstGeom prst="plaque">
              <a:avLst/>
            </a:prstGeom>
            <a:solidFill>
              <a:srgbClr val="FFBF5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14" name="TextBox 15"/>
          <p:cNvSpPr txBox="1"/>
          <p:nvPr/>
        </p:nvSpPr>
        <p:spPr>
          <a:xfrm>
            <a:off x="3184208" y="576845"/>
            <a:ext cx="2479675" cy="47705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 eaLnBrk="0" hangingPunct="0"/>
            <a:r>
              <a:rPr lang="zh-CN" altLang="en-US" sz="2500" b="1" dirty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基础巩固题</a:t>
            </a:r>
            <a:endParaRPr lang="en-US" altLang="zh-CN" sz="2500" b="1" dirty="0">
              <a:solidFill>
                <a:sysClr val="window" lastClr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33793"/>
          <p:cNvSpPr txBox="1"/>
          <p:nvPr/>
        </p:nvSpPr>
        <p:spPr>
          <a:xfrm>
            <a:off x="177641" y="815589"/>
            <a:ext cx="862203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现代战争中常常使用到电子干扰，电子干扰是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指（       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</a:p>
          <a:p>
            <a:pPr>
              <a:lnSpc>
                <a:spcPct val="125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向敌方发射电磁波</a:t>
            </a:r>
          </a:p>
          <a:p>
            <a:pPr>
              <a:lnSpc>
                <a:spcPct val="125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向敌方发射很强的电磁波</a:t>
            </a:r>
          </a:p>
          <a:p>
            <a:pPr>
              <a:lnSpc>
                <a:spcPct val="125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向敌方发射频率很高的电磁波</a:t>
            </a:r>
          </a:p>
          <a:p>
            <a:pPr>
              <a:lnSpc>
                <a:spcPct val="125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．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发射与敌方电子设备相同频率的高强度电磁波，并施放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</a:t>
            </a:r>
            <a:endParaRPr lang="en-US" altLang="zh-CN" sz="24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射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电磁波的干扰 </a:t>
            </a:r>
          </a:p>
        </p:txBody>
      </p:sp>
      <p:sp>
        <p:nvSpPr>
          <p:cNvPr id="33795" name="文本框 33794"/>
          <p:cNvSpPr txBox="1"/>
          <p:nvPr/>
        </p:nvSpPr>
        <p:spPr>
          <a:xfrm>
            <a:off x="7303294" y="879758"/>
            <a:ext cx="57150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</a:p>
        </p:txBody>
      </p:sp>
      <p:sp>
        <p:nvSpPr>
          <p:cNvPr id="30722" name="文本框 30721"/>
          <p:cNvSpPr txBox="1"/>
          <p:nvPr/>
        </p:nvSpPr>
        <p:spPr>
          <a:xfrm>
            <a:off x="177641" y="3581850"/>
            <a:ext cx="8965883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隐形飞机是一种先进的军用飞机，可以防止被雷达发现，隐形飞机外表面用的主要是</a:t>
            </a:r>
            <a:r>
              <a:rPr 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______________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的材料，这类材料能减少飞机对电磁波的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_______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，从而使雷达很难发现飞机。</a:t>
            </a:r>
            <a:endParaRPr lang="zh-CN" altLang="en-US" sz="2400" b="1" u="sng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724" name="文本框 30723"/>
          <p:cNvSpPr txBox="1"/>
          <p:nvPr/>
        </p:nvSpPr>
        <p:spPr>
          <a:xfrm>
            <a:off x="3481711" y="4024337"/>
            <a:ext cx="1863566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吸收电磁波</a:t>
            </a:r>
          </a:p>
        </p:txBody>
      </p:sp>
      <p:sp>
        <p:nvSpPr>
          <p:cNvPr id="30725" name="文本框 30724"/>
          <p:cNvSpPr txBox="1"/>
          <p:nvPr/>
        </p:nvSpPr>
        <p:spPr>
          <a:xfrm>
            <a:off x="2582612" y="4484738"/>
            <a:ext cx="11131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反射</a:t>
            </a:r>
          </a:p>
        </p:txBody>
      </p:sp>
      <p:grpSp>
        <p:nvGrpSpPr>
          <p:cNvPr id="14" name="组合 1"/>
          <p:cNvGrpSpPr>
            <a:grpSpLocks noChangeAspect="1"/>
          </p:cNvGrpSpPr>
          <p:nvPr/>
        </p:nvGrpSpPr>
        <p:grpSpPr>
          <a:xfrm>
            <a:off x="3278139" y="410939"/>
            <a:ext cx="2411412" cy="450850"/>
            <a:chOff x="3564387" y="597378"/>
            <a:chExt cx="2247990" cy="419195"/>
          </a:xfrm>
        </p:grpSpPr>
        <p:sp>
          <p:nvSpPr>
            <p:cNvPr id="15" name="缺角矩形 14"/>
            <p:cNvSpPr/>
            <p:nvPr/>
          </p:nvSpPr>
          <p:spPr>
            <a:xfrm rot="3000000">
              <a:off x="4021489" y="597564"/>
              <a:ext cx="419195" cy="418816"/>
            </a:xfrm>
            <a:prstGeom prst="plaque">
              <a:avLst/>
            </a:prstGeom>
            <a:solidFill>
              <a:srgbClr val="00B9F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6" name="缺角矩形 15"/>
            <p:cNvSpPr/>
            <p:nvPr/>
          </p:nvSpPr>
          <p:spPr>
            <a:xfrm rot="3000000">
              <a:off x="4478782" y="597565"/>
              <a:ext cx="419195" cy="418815"/>
            </a:xfrm>
            <a:prstGeom prst="plaque">
              <a:avLst/>
            </a:prstGeom>
            <a:solidFill>
              <a:srgbClr val="FFBF53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7" name="缺角矩形 16"/>
            <p:cNvSpPr/>
            <p:nvPr/>
          </p:nvSpPr>
          <p:spPr>
            <a:xfrm rot="3000000">
              <a:off x="4936077" y="597564"/>
              <a:ext cx="419195" cy="418816"/>
            </a:xfrm>
            <a:prstGeom prst="plaqu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8" name="缺角矩形 17"/>
            <p:cNvSpPr/>
            <p:nvPr/>
          </p:nvSpPr>
          <p:spPr>
            <a:xfrm rot="3000000">
              <a:off x="3564194" y="597565"/>
              <a:ext cx="419195" cy="418815"/>
            </a:xfrm>
            <a:prstGeom prst="plaque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19" name="缺角矩形 18"/>
            <p:cNvSpPr/>
            <p:nvPr/>
          </p:nvSpPr>
          <p:spPr>
            <a:xfrm rot="3000000">
              <a:off x="5393369" y="597565"/>
              <a:ext cx="419195" cy="418815"/>
            </a:xfrm>
            <a:prstGeom prst="plaque">
              <a:avLst/>
            </a:prstGeom>
            <a:solidFill>
              <a:srgbClr val="FFBF5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0" name="TextBox 15"/>
          <p:cNvSpPr txBox="1"/>
          <p:nvPr/>
        </p:nvSpPr>
        <p:spPr>
          <a:xfrm>
            <a:off x="3243214" y="368076"/>
            <a:ext cx="2479675" cy="47705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 eaLnBrk="0" hangingPunct="0"/>
            <a:r>
              <a:rPr lang="zh-CN" altLang="en-US" sz="2500" b="1" dirty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基础巩固题</a:t>
            </a:r>
            <a:endParaRPr lang="en-US" altLang="zh-CN" sz="2500" b="1" dirty="0">
              <a:solidFill>
                <a:sysClr val="window" lastClr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  <p:bldP spid="30724" grpId="0"/>
      <p:bldP spid="307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01" name="文本框 110600"/>
          <p:cNvSpPr txBox="1"/>
          <p:nvPr/>
        </p:nvSpPr>
        <p:spPr>
          <a:xfrm>
            <a:off x="4000976" y="1216841"/>
            <a:ext cx="4516755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ClrTx/>
            </a:pP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固定电话之间有电话线连接着，信息是由电流通过电话线传递</a:t>
            </a:r>
            <a:r>
              <a:rPr lang="zh-CN" altLang="en-US" sz="24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的。</a:t>
            </a:r>
            <a:endParaRPr lang="zh-CN" altLang="en-US" sz="24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10602" name="图片 11060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7255" y="747686"/>
            <a:ext cx="2591991" cy="21597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0603" name="文本框 110602"/>
          <p:cNvSpPr txBox="1"/>
          <p:nvPr/>
        </p:nvSpPr>
        <p:spPr>
          <a:xfrm>
            <a:off x="4227432" y="3209044"/>
            <a:ext cx="4063841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ClrTx/>
            </a:pPr>
            <a:r>
              <a:rPr lang="zh-CN" altLang="en-US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移动电话之间没有电话线连接，它是靠什么传递信息的？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55" y="3202720"/>
            <a:ext cx="2591992" cy="1525023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0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12289"/>
          <p:cNvSpPr txBox="1"/>
          <p:nvPr/>
        </p:nvSpPr>
        <p:spPr>
          <a:xfrm>
            <a:off x="439579" y="1224412"/>
            <a:ext cx="2034540" cy="4603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电磁波的产生</a:t>
            </a:r>
          </a:p>
        </p:txBody>
      </p:sp>
      <p:sp>
        <p:nvSpPr>
          <p:cNvPr id="12291" name="文本框 12290"/>
          <p:cNvSpPr txBox="1"/>
          <p:nvPr/>
        </p:nvSpPr>
        <p:spPr>
          <a:xfrm>
            <a:off x="2740192" y="1213581"/>
            <a:ext cx="5507831" cy="460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迅速变化的电流可以产生电磁波。</a:t>
            </a:r>
          </a:p>
        </p:txBody>
      </p:sp>
      <p:sp>
        <p:nvSpPr>
          <p:cNvPr id="12292" name="文本框 12291"/>
          <p:cNvSpPr txBox="1"/>
          <p:nvPr/>
        </p:nvSpPr>
        <p:spPr>
          <a:xfrm>
            <a:off x="439579" y="2224061"/>
            <a:ext cx="2070259" cy="4603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电磁波的传播</a:t>
            </a:r>
          </a:p>
        </p:txBody>
      </p:sp>
      <p:sp>
        <p:nvSpPr>
          <p:cNvPr id="12293" name="文本框 12292"/>
          <p:cNvSpPr txBox="1"/>
          <p:nvPr/>
        </p:nvSpPr>
        <p:spPr>
          <a:xfrm>
            <a:off x="2740192" y="2122016"/>
            <a:ext cx="6317933" cy="82994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Tx/>
            </a:pP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电磁波的传播不需要介质。电磁波也可以在固体、液体和气体中传播。</a:t>
            </a:r>
          </a:p>
        </p:txBody>
      </p:sp>
      <p:sp>
        <p:nvSpPr>
          <p:cNvPr id="12294" name="文本框 12293"/>
          <p:cNvSpPr txBox="1"/>
          <p:nvPr/>
        </p:nvSpPr>
        <p:spPr>
          <a:xfrm>
            <a:off x="439579" y="3344677"/>
            <a:ext cx="2369344" cy="4603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电磁波传播速度</a:t>
            </a:r>
          </a:p>
        </p:txBody>
      </p:sp>
      <p:sp>
        <p:nvSpPr>
          <p:cNvPr id="108551" name="文本框 108550"/>
          <p:cNvSpPr txBox="1"/>
          <p:nvPr/>
        </p:nvSpPr>
        <p:spPr>
          <a:xfrm>
            <a:off x="2921218" y="3344677"/>
            <a:ext cx="5586889" cy="4603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在真空中，</a:t>
            </a:r>
            <a:r>
              <a:rPr lang="en-US" altLang="zh-CN" sz="2400" b="1" i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b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=3×10</a:t>
            </a:r>
            <a:r>
              <a:rPr lang="en-US" altLang="zh-CN" sz="2400" b="1" baseline="30000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b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m/s= 3×10</a:t>
            </a:r>
            <a:r>
              <a:rPr lang="en-US" altLang="zh-CN" sz="2400" b="1" baseline="30000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km/s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0" grpId="1" animBg="1"/>
      <p:bldP spid="12291" grpId="0" animBg="1"/>
      <p:bldP spid="12292" grpId="0" animBg="1"/>
      <p:bldP spid="12293" grpId="0" animBg="1"/>
      <p:bldP spid="12294" grpId="0" animBg="1"/>
      <p:bldP spid="10855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8490" y="1176860"/>
            <a:ext cx="8563320" cy="3283208"/>
            <a:chOff x="508490" y="1176860"/>
            <a:chExt cx="8563320" cy="3283208"/>
          </a:xfrm>
        </p:grpSpPr>
        <p:sp>
          <p:nvSpPr>
            <p:cNvPr id="7" name="等腰三角形 6"/>
            <p:cNvSpPr/>
            <p:nvPr>
              <p:custDataLst>
                <p:tags r:id="rId1"/>
              </p:custDataLst>
            </p:nvPr>
          </p:nvSpPr>
          <p:spPr bwMode="auto">
            <a:xfrm rot="16200000">
              <a:off x="925343" y="1289720"/>
              <a:ext cx="3283208" cy="3057488"/>
            </a:xfrm>
            <a:prstGeom prst="triangle">
              <a:avLst/>
            </a:prstGeom>
            <a:solidFill>
              <a:srgbClr val="4276AA">
                <a:lumMod val="20000"/>
                <a:lumOff val="80000"/>
              </a:srgb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sz="135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2"/>
              </p:custDataLst>
            </p:nvPr>
          </p:nvSpPr>
          <p:spPr bwMode="auto">
            <a:xfrm>
              <a:off x="508490" y="1946362"/>
              <a:ext cx="1744204" cy="1744205"/>
            </a:xfrm>
            <a:prstGeom prst="ellipse">
              <a:avLst/>
            </a:prstGeom>
            <a:solidFill>
              <a:srgbClr val="4276AA"/>
            </a:solidFill>
            <a:ln w="9525">
              <a:noFill/>
              <a:round/>
            </a:ln>
          </p:spPr>
          <p:txBody>
            <a:bodyPr vert="horz" wrap="square" lIns="67500" tIns="67500" rIns="67500" bIns="67500" anchor="ctr" anchorCtr="1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zh-CN" sz="2400" b="1" spc="3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作业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zh-CN" sz="2400" b="1" spc="3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</a:p>
          </p:txBody>
        </p:sp>
        <p:sp>
          <p:nvSpPr>
            <p:cNvPr id="9" name="圆角矩形 8"/>
            <p:cNvSpPr/>
            <p:nvPr>
              <p:custDataLst>
                <p:tags r:id="rId3"/>
              </p:custDataLst>
            </p:nvPr>
          </p:nvSpPr>
          <p:spPr>
            <a:xfrm>
              <a:off x="4215821" y="2093443"/>
              <a:ext cx="101088" cy="531880"/>
            </a:xfrm>
            <a:prstGeom prst="roundRect">
              <a:avLst/>
            </a:prstGeom>
            <a:solidFill>
              <a:srgbClr val="178AA1"/>
            </a:solidFill>
            <a:ln>
              <a:noFill/>
            </a:ln>
          </p:spPr>
          <p:style>
            <a:lnRef idx="2">
              <a:srgbClr val="4276AA">
                <a:shade val="50000"/>
              </a:srgbClr>
            </a:lnRef>
            <a:fillRef idx="1">
              <a:srgbClr val="4276AA"/>
            </a:fillRef>
            <a:effectRef idx="0">
              <a:srgbClr val="4276AA"/>
            </a:effectRef>
            <a:fontRef idx="minor">
              <a:srgbClr val="FFFFFF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sz="135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圆角矩形 9"/>
            <p:cNvSpPr/>
            <p:nvPr>
              <p:custDataLst>
                <p:tags r:id="rId4"/>
              </p:custDataLst>
            </p:nvPr>
          </p:nvSpPr>
          <p:spPr>
            <a:xfrm>
              <a:off x="4215821" y="3027429"/>
              <a:ext cx="101088" cy="531880"/>
            </a:xfrm>
            <a:prstGeom prst="roundRect">
              <a:avLst/>
            </a:prstGeom>
            <a:solidFill>
              <a:srgbClr val="40A693"/>
            </a:solidFill>
            <a:ln>
              <a:noFill/>
            </a:ln>
          </p:spPr>
          <p:style>
            <a:lnRef idx="2">
              <a:srgbClr val="4276AA">
                <a:shade val="50000"/>
              </a:srgbClr>
            </a:lnRef>
            <a:fillRef idx="1">
              <a:srgbClr val="4276AA"/>
            </a:fillRef>
            <a:effectRef idx="0">
              <a:srgbClr val="4276AA"/>
            </a:effectRef>
            <a:fontRef idx="minor">
              <a:srgbClr val="FFFFFF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sz="135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文本框 18"/>
            <p:cNvSpPr txBox="1"/>
            <p:nvPr>
              <p:custDataLst>
                <p:tags r:id="rId5"/>
              </p:custDataLst>
            </p:nvPr>
          </p:nvSpPr>
          <p:spPr bwMode="auto">
            <a:xfrm>
              <a:off x="4473893" y="1946407"/>
              <a:ext cx="1544955" cy="311944"/>
            </a:xfrm>
            <a:prstGeom prst="rect">
              <a:avLst/>
            </a:prstGeom>
            <a:noFill/>
          </p:spPr>
          <p:txBody>
            <a:bodyPr wrap="square" lIns="67500" tIns="67500" rIns="67500" bIns="0" anchor="b" anchorCtr="0">
              <a:no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2100" b="1" spc="300" dirty="0">
                  <a:solidFill>
                    <a:srgbClr val="178AA1">
                      <a:lumMod val="100000"/>
                    </a:srgb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教材作业</a:t>
              </a:r>
            </a:p>
          </p:txBody>
        </p:sp>
        <p:sp>
          <p:nvSpPr>
            <p:cNvPr id="20" name="文本框 19"/>
            <p:cNvSpPr txBox="1"/>
            <p:nvPr>
              <p:custDataLst>
                <p:tags r:id="rId6"/>
              </p:custDataLst>
            </p:nvPr>
          </p:nvSpPr>
          <p:spPr bwMode="auto">
            <a:xfrm>
              <a:off x="4316729" y="2383605"/>
              <a:ext cx="4755081" cy="376714"/>
            </a:xfrm>
            <a:prstGeom prst="rect">
              <a:avLst/>
            </a:prstGeom>
            <a:noFill/>
          </p:spPr>
          <p:txBody>
            <a:bodyPr wrap="square" lIns="67500" tIns="0" rIns="67500" bIns="35100" anchor="ctr" anchorCtr="0">
              <a:no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2100" b="1" spc="150" dirty="0" smtClean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Arial" panose="020B0604020202020204" pitchFamily="34" charset="0"/>
                </a:rPr>
                <a:t> 完</a:t>
              </a:r>
              <a:r>
                <a:rPr lang="zh-CN" altLang="en-US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Arial" panose="020B0604020202020204" pitchFamily="34" charset="0"/>
                </a:rPr>
                <a:t>成课后</a:t>
              </a:r>
              <a:r>
                <a:rPr lang="en-US" altLang="zh-CN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Arial" panose="020B0604020202020204" pitchFamily="34" charset="0"/>
                </a:rPr>
                <a:t>“</a:t>
              </a:r>
              <a:r>
                <a:rPr lang="zh-CN" altLang="en-US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Arial" panose="020B0604020202020204" pitchFamily="34" charset="0"/>
                </a:rPr>
                <a:t>动手动脑学物理</a:t>
              </a:r>
              <a:r>
                <a:rPr lang="en-US" altLang="zh-CN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Arial" panose="020B0604020202020204" pitchFamily="34" charset="0"/>
                </a:rPr>
                <a:t>”</a:t>
              </a:r>
              <a:r>
                <a:rPr lang="zh-CN" altLang="en-US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Arial" panose="020B0604020202020204" pitchFamily="34" charset="0"/>
                </a:rPr>
                <a:t>练习</a:t>
              </a:r>
            </a:p>
          </p:txBody>
        </p:sp>
        <p:sp>
          <p:nvSpPr>
            <p:cNvPr id="11" name="文本框 10"/>
            <p:cNvSpPr txBox="1"/>
            <p:nvPr>
              <p:custDataLst>
                <p:tags r:id="rId7"/>
              </p:custDataLst>
            </p:nvPr>
          </p:nvSpPr>
          <p:spPr bwMode="auto">
            <a:xfrm>
              <a:off x="4473893" y="2880334"/>
              <a:ext cx="1545431" cy="311944"/>
            </a:xfrm>
            <a:prstGeom prst="rect">
              <a:avLst/>
            </a:prstGeom>
            <a:noFill/>
          </p:spPr>
          <p:txBody>
            <a:bodyPr wrap="square" lIns="67500" tIns="67500" rIns="67500" bIns="0" anchor="b" anchorCtr="0">
              <a:no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2100" b="1" spc="300" dirty="0">
                  <a:solidFill>
                    <a:srgbClr val="40A693">
                      <a:lumMod val="100000"/>
                    </a:srgb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自主安排</a:t>
              </a:r>
            </a:p>
          </p:txBody>
        </p:sp>
        <p:sp>
          <p:nvSpPr>
            <p:cNvPr id="18" name="文本框 17"/>
            <p:cNvSpPr txBox="1"/>
            <p:nvPr>
              <p:custDataLst>
                <p:tags r:id="rId8"/>
              </p:custDataLst>
            </p:nvPr>
          </p:nvSpPr>
          <p:spPr bwMode="auto">
            <a:xfrm>
              <a:off x="4473893" y="3182752"/>
              <a:ext cx="3659505" cy="376714"/>
            </a:xfrm>
            <a:prstGeom prst="rect">
              <a:avLst/>
            </a:prstGeom>
            <a:noFill/>
          </p:spPr>
          <p:txBody>
            <a:bodyPr wrap="square" lIns="67500" tIns="0" rIns="67500" bIns="35100" anchor="ctr" anchorCtr="0">
              <a:no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配套练习</a:t>
              </a:r>
              <a:r>
                <a:rPr lang="zh-CN" altLang="en-US" sz="2100" b="1" spc="150" dirty="0" smtClean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册练</a:t>
              </a:r>
              <a:r>
                <a:rPr lang="zh-CN" altLang="en-US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习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97374" y="1420072"/>
            <a:ext cx="714169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000" b="1" dirty="0">
                <a:solidFill>
                  <a:srgbClr val="FF66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七彩课堂  伴你成长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2"/>
          <p:cNvSpPr txBox="1"/>
          <p:nvPr/>
        </p:nvSpPr>
        <p:spPr bwMode="auto">
          <a:xfrm>
            <a:off x="678974" y="2896526"/>
            <a:ext cx="7483793" cy="13863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algn="l" rtl="0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1.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了解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电磁波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的产生和传播；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知道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光速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是电磁波以及电磁波在真空中的传播速度；知道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波长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频率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波速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的关系。</a:t>
            </a:r>
          </a:p>
          <a:p>
            <a:pPr eaLnBrk="1" hangingPunct="1"/>
            <a:endParaRPr kumimoji="0" lang="zh-CN" altLang="zh-CN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内容占位符 2"/>
          <p:cNvSpPr txBox="1"/>
          <p:nvPr/>
        </p:nvSpPr>
        <p:spPr bwMode="auto">
          <a:xfrm>
            <a:off x="1347537" y="1146784"/>
            <a:ext cx="7320213" cy="14206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algn="l" rtl="0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r>
              <a: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通过演示了解电磁波的产生，电磁波在真空中的传播，提高学生应用科学文化知识解决实际问题的能力和概括总结的能力</a:t>
            </a:r>
            <a:r>
              <a:rPr lang="zh-CN" altLang="en-US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  <a:endParaRPr kumimoji="0" lang="zh-CN" altLang="zh-CN" b="1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78815" y="630370"/>
            <a:ext cx="8214995" cy="3888105"/>
            <a:chOff x="987" y="819"/>
            <a:chExt cx="12937" cy="6123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987" y="6916"/>
              <a:ext cx="12104" cy="26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3027" y="4042"/>
              <a:ext cx="0" cy="2874"/>
            </a:xfrm>
            <a:prstGeom prst="line">
              <a:avLst/>
            </a:prstGeom>
            <a:ln w="57150">
              <a:solidFill>
                <a:srgbClr val="0B5FD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12993" y="4057"/>
              <a:ext cx="912" cy="7"/>
            </a:xfrm>
            <a:prstGeom prst="line">
              <a:avLst/>
            </a:prstGeom>
            <a:ln w="57150">
              <a:solidFill>
                <a:srgbClr val="0B5FD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 flipH="1" flipV="1">
              <a:off x="13924" y="819"/>
              <a:ext cx="0" cy="3291"/>
            </a:xfrm>
            <a:prstGeom prst="straightConnector1">
              <a:avLst/>
            </a:prstGeom>
            <a:ln w="57150">
              <a:solidFill>
                <a:srgbClr val="0B5FD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2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右箭头标注 18"/>
          <p:cNvSpPr/>
          <p:nvPr/>
        </p:nvSpPr>
        <p:spPr>
          <a:xfrm>
            <a:off x="361621" y="1281766"/>
            <a:ext cx="837045" cy="2843512"/>
          </a:xfrm>
          <a:prstGeom prst="rightArrow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165">
              <a:defRPr/>
            </a:pPr>
            <a:endParaRPr lang="zh-CN" altLang="en-US" dirty="0">
              <a:solidFill>
                <a:srgbClr val="FFFFFF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23" y="1338384"/>
            <a:ext cx="487191" cy="42949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20"/>
          <p:cNvSpPr txBox="1"/>
          <p:nvPr/>
        </p:nvSpPr>
        <p:spPr>
          <a:xfrm flipH="1">
            <a:off x="469793" y="1621619"/>
            <a:ext cx="430887" cy="24714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 defTabSz="685165">
              <a:defRPr/>
            </a:pPr>
            <a:r>
              <a:rPr lang="zh-CN" altLang="en-US" sz="1600" b="1" spc="3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点击观</a:t>
            </a:r>
            <a:r>
              <a:rPr lang="zh-CN" altLang="en-US" sz="1600" b="1" spc="3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看水</a:t>
            </a:r>
            <a:r>
              <a:rPr lang="zh-CN" altLang="en-US" sz="1600" b="1" spc="3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波的形成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2058670" y="601980"/>
            <a:ext cx="4822825" cy="463550"/>
            <a:chOff x="4360" y="888"/>
            <a:chExt cx="7595" cy="730"/>
          </a:xfrm>
        </p:grpSpPr>
        <p:grpSp>
          <p:nvGrpSpPr>
            <p:cNvPr id="8200" name="组合 18"/>
            <p:cNvGrpSpPr/>
            <p:nvPr/>
          </p:nvGrpSpPr>
          <p:grpSpPr bwMode="auto">
            <a:xfrm>
              <a:off x="4360" y="946"/>
              <a:ext cx="2343" cy="672"/>
              <a:chOff x="2004695" y="686607"/>
              <a:chExt cx="1983740" cy="570436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2005542" y="686607"/>
                <a:ext cx="1893147" cy="555157"/>
              </a:xfrm>
              <a:prstGeom prst="roundRect">
                <a:avLst/>
              </a:prstGeom>
              <a:solidFill>
                <a:srgbClr val="F07474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100"/>
              </a:p>
            </p:txBody>
          </p:sp>
          <p:sp>
            <p:nvSpPr>
              <p:cNvPr id="30737" name="矩形 1"/>
              <p:cNvSpPr>
                <a:spLocks noChangeArrowheads="1"/>
              </p:cNvSpPr>
              <p:nvPr/>
            </p:nvSpPr>
            <p:spPr bwMode="auto">
              <a:xfrm>
                <a:off x="2004695" y="740934"/>
                <a:ext cx="1983740" cy="51610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400" dirty="0">
                    <a:solidFill>
                      <a:sysClr val="window" lastClr="FFFFF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知识点 </a:t>
                </a:r>
                <a:r>
                  <a:rPr lang="en-US" altLang="zh-CN" sz="2400" b="1" dirty="0">
                    <a:solidFill>
                      <a:sysClr val="window" lastClr="FFFFF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1</a:t>
                </a:r>
                <a:endParaRPr lang="zh-CN" altLang="en-US" sz="2400" b="1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22" name="矩形 4"/>
            <p:cNvSpPr>
              <a:spLocks noChangeArrowheads="1"/>
            </p:cNvSpPr>
            <p:nvPr/>
          </p:nvSpPr>
          <p:spPr bwMode="auto">
            <a:xfrm>
              <a:off x="7026" y="888"/>
              <a:ext cx="4929" cy="7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黑体" panose="02010609060101010101" pitchFamily="49" charset="-122"/>
                  <a:sym typeface="+mn-ea"/>
                </a:rPr>
                <a:t>电磁波是怎样产生的</a:t>
              </a:r>
              <a:endParaRPr lang="zh-CN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pic>
        <p:nvPicPr>
          <p:cNvPr id="1027" name="Picture 3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475" y="1529908"/>
            <a:ext cx="3005519" cy="2340404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4605157" y="1394606"/>
            <a:ext cx="4413008" cy="2808454"/>
            <a:chOff x="4605157" y="1394606"/>
            <a:chExt cx="4413008" cy="2808454"/>
          </a:xfrm>
        </p:grpSpPr>
        <p:sp>
          <p:nvSpPr>
            <p:cNvPr id="31" name="右箭头标注 18"/>
            <p:cNvSpPr/>
            <p:nvPr/>
          </p:nvSpPr>
          <p:spPr>
            <a:xfrm flipH="1">
              <a:off x="8037347" y="1394606"/>
              <a:ext cx="896927" cy="2611007"/>
            </a:xfrm>
            <a:prstGeom prst="rightArrowCallou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418784" y="1446594"/>
              <a:ext cx="443509" cy="394379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8" descr="电磁波是怎样产生的">
              <a:hlinkClick r:id="rId7" action="ppaction://hlinkfile"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5157" y="1615347"/>
              <a:ext cx="3342454" cy="2254132"/>
            </a:xfrm>
            <a:prstGeom prst="rect">
              <a:avLst/>
            </a:prstGeom>
            <a:noFill/>
            <a:ln w="19050">
              <a:solidFill>
                <a:srgbClr val="002EC2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Rectangle 9"/>
            <p:cNvSpPr>
              <a:spLocks noChangeArrowheads="1"/>
            </p:cNvSpPr>
            <p:nvPr/>
          </p:nvSpPr>
          <p:spPr bwMode="auto">
            <a:xfrm>
              <a:off x="5267426" y="1734869"/>
              <a:ext cx="2680185" cy="4385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1593903" algn="ctr" rotWithShape="0">
                      <a:schemeClr val="bg1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 b="1" dirty="0" smtClean="0">
                  <a:solidFill>
                    <a:srgbClr val="0066C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电磁波是怎样产生的</a:t>
              </a:r>
            </a:p>
          </p:txBody>
        </p:sp>
        <p:sp>
          <p:nvSpPr>
            <p:cNvPr id="29" name="TextBox 20"/>
            <p:cNvSpPr txBox="1"/>
            <p:nvPr/>
          </p:nvSpPr>
          <p:spPr>
            <a:xfrm>
              <a:off x="8341057" y="1511583"/>
              <a:ext cx="677108" cy="269147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 defTabSz="685165">
                <a:defRPr/>
              </a:pPr>
              <a:r>
                <a:rPr lang="zh-CN" altLang="en-US" sz="1600" b="1" spc="3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点击观看</a:t>
              </a:r>
            </a:p>
            <a:p>
              <a:pPr algn="ctr" defTabSz="685165">
                <a:defRPr/>
              </a:pPr>
              <a:r>
                <a:rPr lang="zh-CN" altLang="en-US" sz="1600" b="1" spc="3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电磁波是怎样产生的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3859" y="1355329"/>
            <a:ext cx="8292941" cy="1015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与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声波、水波的形成相似，导线中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电流的迅速变化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会在空间激起（产生）电磁波。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44329" y="2370992"/>
            <a:ext cx="8583930" cy="1015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广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播电台、电视台以及移动电话靠复杂的电子线路产生迅速变化的电流，发出电磁波。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15227" y="3386655"/>
            <a:ext cx="3792855" cy="55399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利用电磁波可以传递信息。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561075" y="664161"/>
            <a:ext cx="3958508" cy="495548"/>
            <a:chOff x="2506980" y="579256"/>
            <a:chExt cx="3958508" cy="495548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5"/>
            <a:stretch>
              <a:fillRect/>
            </a:stretch>
          </p:blipFill>
          <p:spPr bwMode="auto">
            <a:xfrm>
              <a:off x="2506980" y="593791"/>
              <a:ext cx="3958508" cy="481013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矩形 16"/>
            <p:cNvSpPr/>
            <p:nvPr/>
          </p:nvSpPr>
          <p:spPr>
            <a:xfrm>
              <a:off x="2593872" y="579256"/>
              <a:ext cx="38716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电磁波的产生</a:t>
              </a:r>
            </a:p>
          </p:txBody>
        </p:sp>
      </p:grpSp>
    </p:spTree>
    <p:custDataLst>
      <p:tags r:id="rId1"/>
    </p:custData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1" name="图片 2356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388" y="1191075"/>
            <a:ext cx="6889909" cy="19597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75" name="圆角矩形标注 23574"/>
          <p:cNvSpPr/>
          <p:nvPr/>
        </p:nvSpPr>
        <p:spPr>
          <a:xfrm>
            <a:off x="4682014" y="957712"/>
            <a:ext cx="996791" cy="540544"/>
          </a:xfrm>
          <a:prstGeom prst="wedgeRoundRectCallout">
            <a:avLst>
              <a:gd name="adj1" fmla="val -99211"/>
              <a:gd name="adj2" fmla="val 29030"/>
              <a:gd name="adj3" fmla="val 1666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波峰</a:t>
            </a:r>
          </a:p>
        </p:txBody>
      </p:sp>
      <p:sp>
        <p:nvSpPr>
          <p:cNvPr id="23576" name="圆角矩形标注 23575"/>
          <p:cNvSpPr/>
          <p:nvPr/>
        </p:nvSpPr>
        <p:spPr>
          <a:xfrm>
            <a:off x="5521643" y="2610300"/>
            <a:ext cx="996315" cy="540544"/>
          </a:xfrm>
          <a:prstGeom prst="wedgeRoundRectCallout">
            <a:avLst>
              <a:gd name="adj1" fmla="val -94185"/>
              <a:gd name="adj2" fmla="val 13657"/>
              <a:gd name="adj3" fmla="val 1666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波谷</a:t>
            </a:r>
          </a:p>
        </p:txBody>
      </p:sp>
      <p:sp>
        <p:nvSpPr>
          <p:cNvPr id="23577" name="文本框 23576"/>
          <p:cNvSpPr txBox="1"/>
          <p:nvPr/>
        </p:nvSpPr>
        <p:spPr>
          <a:xfrm>
            <a:off x="54876" y="3268959"/>
            <a:ext cx="8984933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两个波峰（或波谷）之间的距离叫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波长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，用字母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示，单位：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3579" name="文本框 23578"/>
          <p:cNvSpPr txBox="1"/>
          <p:nvPr/>
        </p:nvSpPr>
        <p:spPr>
          <a:xfrm>
            <a:off x="88583" y="3737058"/>
            <a:ext cx="8830628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导体内每秒电流变化的次数叫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频率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，用字母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b="1" i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表示，单位：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Hz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583" y="4203833"/>
            <a:ext cx="8830628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波不停地向远处传播，用来描述波传播快慢的物理量叫做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波速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用字母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v 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表示，单位：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m/s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。</a:t>
            </a:r>
            <a:endParaRPr lang="en-US"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364105" y="921041"/>
            <a:ext cx="1791176" cy="648653"/>
            <a:chOff x="5009" y="1828"/>
            <a:chExt cx="3761" cy="1362"/>
          </a:xfrm>
        </p:grpSpPr>
        <p:grpSp>
          <p:nvGrpSpPr>
            <p:cNvPr id="23578" name="组合 23577"/>
            <p:cNvGrpSpPr/>
            <p:nvPr/>
          </p:nvGrpSpPr>
          <p:grpSpPr>
            <a:xfrm>
              <a:off x="5009" y="1828"/>
              <a:ext cx="3761" cy="1362"/>
              <a:chOff x="1383" y="481"/>
              <a:chExt cx="1468" cy="545"/>
            </a:xfrm>
          </p:grpSpPr>
          <p:sp>
            <p:nvSpPr>
              <p:cNvPr id="23564" name="直接连接符 23563"/>
              <p:cNvSpPr/>
              <p:nvPr/>
            </p:nvSpPr>
            <p:spPr>
              <a:xfrm flipV="1">
                <a:off x="1383" y="481"/>
                <a:ext cx="0" cy="545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3565" name="直接连接符 23564"/>
              <p:cNvSpPr/>
              <p:nvPr/>
            </p:nvSpPr>
            <p:spPr>
              <a:xfrm flipV="1">
                <a:off x="2851" y="481"/>
                <a:ext cx="0" cy="545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3566" name="直接连接符 23565"/>
              <p:cNvSpPr/>
              <p:nvPr/>
            </p:nvSpPr>
            <p:spPr>
              <a:xfrm>
                <a:off x="2347" y="708"/>
                <a:ext cx="504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23567" name="直接连接符 23566"/>
              <p:cNvSpPr/>
              <p:nvPr/>
            </p:nvSpPr>
            <p:spPr>
              <a:xfrm flipH="1">
                <a:off x="1383" y="708"/>
                <a:ext cx="503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</p:grpSp>
        <p:sp>
          <p:nvSpPr>
            <p:cNvPr id="3" name="文本框 2"/>
            <p:cNvSpPr txBox="1"/>
            <p:nvPr/>
          </p:nvSpPr>
          <p:spPr>
            <a:xfrm>
              <a:off x="6662" y="1887"/>
              <a:ext cx="704" cy="10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t">
              <a:spAutoFit/>
            </a:bodyPr>
            <a:lstStyle/>
            <a:p>
              <a:r>
                <a:rPr lang="en-US" altLang="zh-CN" sz="27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λ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267075" y="2674117"/>
            <a:ext cx="1791176" cy="648653"/>
            <a:chOff x="5009" y="1828"/>
            <a:chExt cx="3761" cy="1362"/>
          </a:xfrm>
        </p:grpSpPr>
        <p:grpSp>
          <p:nvGrpSpPr>
            <p:cNvPr id="6" name="组合 5"/>
            <p:cNvGrpSpPr/>
            <p:nvPr/>
          </p:nvGrpSpPr>
          <p:grpSpPr>
            <a:xfrm>
              <a:off x="5009" y="1828"/>
              <a:ext cx="3761" cy="1362"/>
              <a:chOff x="1383" y="481"/>
              <a:chExt cx="1468" cy="545"/>
            </a:xfrm>
          </p:grpSpPr>
          <p:sp>
            <p:nvSpPr>
              <p:cNvPr id="7" name="直接连接符 6"/>
              <p:cNvSpPr/>
              <p:nvPr/>
            </p:nvSpPr>
            <p:spPr>
              <a:xfrm flipV="1">
                <a:off x="1383" y="481"/>
                <a:ext cx="0" cy="545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8" name="直接连接符 7"/>
              <p:cNvSpPr/>
              <p:nvPr/>
            </p:nvSpPr>
            <p:spPr>
              <a:xfrm flipV="1">
                <a:off x="2851" y="481"/>
                <a:ext cx="0" cy="545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9" name="直接连接符 8"/>
              <p:cNvSpPr/>
              <p:nvPr/>
            </p:nvSpPr>
            <p:spPr>
              <a:xfrm>
                <a:off x="2347" y="708"/>
                <a:ext cx="504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0" name="直接连接符 9"/>
              <p:cNvSpPr/>
              <p:nvPr/>
            </p:nvSpPr>
            <p:spPr>
              <a:xfrm flipH="1">
                <a:off x="1383" y="708"/>
                <a:ext cx="503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</p:grpSp>
        <p:sp>
          <p:nvSpPr>
            <p:cNvPr id="11" name="文本框 10"/>
            <p:cNvSpPr txBox="1"/>
            <p:nvPr/>
          </p:nvSpPr>
          <p:spPr>
            <a:xfrm>
              <a:off x="6662" y="1887"/>
              <a:ext cx="704" cy="10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t">
              <a:spAutoFit/>
            </a:bodyPr>
            <a:lstStyle/>
            <a:p>
              <a:r>
                <a:rPr lang="en-US" altLang="zh-CN" sz="2700" b="1" i="1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  <a:sym typeface="+mn-ea"/>
                </a:rPr>
                <a:t>λ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524643" y="407489"/>
            <a:ext cx="3958508" cy="495548"/>
            <a:chOff x="2506980" y="579256"/>
            <a:chExt cx="3958508" cy="495548"/>
          </a:xfrm>
        </p:grpSpPr>
        <p:pic>
          <p:nvPicPr>
            <p:cNvPr id="31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5"/>
            <a:stretch>
              <a:fillRect/>
            </a:stretch>
          </p:blipFill>
          <p:spPr bwMode="auto">
            <a:xfrm>
              <a:off x="2506980" y="593791"/>
              <a:ext cx="3958508" cy="481013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矩形 31"/>
            <p:cNvSpPr/>
            <p:nvPr/>
          </p:nvSpPr>
          <p:spPr>
            <a:xfrm>
              <a:off x="2593872" y="579256"/>
              <a:ext cx="38716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波的几个概念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5" grpId="0" bldLvl="0" animBg="1"/>
      <p:bldP spid="23576" grpId="0" bldLvl="0" animBg="1"/>
      <p:bldP spid="23577" grpId="0"/>
      <p:bldP spid="23579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7"/>
          <p:cNvSpPr txBox="1"/>
          <p:nvPr/>
        </p:nvSpPr>
        <p:spPr>
          <a:xfrm>
            <a:off x="926957" y="966515"/>
            <a:ext cx="7817548" cy="3323987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列过程中不能产生电磁波的是 </a:t>
            </a:r>
            <a:r>
              <a:rPr lang="zh-CN" altLang="en-US" sz="28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）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A．打开或者关闭电灯时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B．电炉子在关闭状态时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C．电冰箱的电路接通或断开时 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D．电饭锅从加热状态自动跳到保温状态时 </a:t>
            </a:r>
          </a:p>
        </p:txBody>
      </p:sp>
      <p:sp>
        <p:nvSpPr>
          <p:cNvPr id="3" name="文本框 8"/>
          <p:cNvSpPr txBox="1"/>
          <p:nvPr/>
        </p:nvSpPr>
        <p:spPr>
          <a:xfrm>
            <a:off x="6676213" y="1091895"/>
            <a:ext cx="386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B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6" name="文本框 112645"/>
          <p:cNvSpPr txBox="1"/>
          <p:nvPr/>
        </p:nvSpPr>
        <p:spPr>
          <a:xfrm>
            <a:off x="203842" y="1175160"/>
            <a:ext cx="8309911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buClrTx/>
            </a:pP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声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音的传播需要介质，真空不能传声；而光的传播不需要介质，在真空中能够传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播。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2647" name="文本框 112646"/>
          <p:cNvSpPr txBox="1"/>
          <p:nvPr/>
        </p:nvSpPr>
        <p:spPr>
          <a:xfrm>
            <a:off x="798670" y="2455881"/>
            <a:ext cx="483727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zh-CN" altLang="en-US" sz="2400" b="1" dirty="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电磁波的传播是否需要介质？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818812" y="3219745"/>
            <a:ext cx="4161561" cy="46037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电磁波在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真空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中也可以传播。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058670" y="545967"/>
            <a:ext cx="5461635" cy="463550"/>
            <a:chOff x="4360" y="888"/>
            <a:chExt cx="8601" cy="730"/>
          </a:xfrm>
        </p:grpSpPr>
        <p:grpSp>
          <p:nvGrpSpPr>
            <p:cNvPr id="8200" name="组合 18"/>
            <p:cNvGrpSpPr/>
            <p:nvPr/>
          </p:nvGrpSpPr>
          <p:grpSpPr bwMode="auto">
            <a:xfrm>
              <a:off x="4360" y="946"/>
              <a:ext cx="2343" cy="672"/>
              <a:chOff x="2004695" y="686607"/>
              <a:chExt cx="1983740" cy="570436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2005542" y="686607"/>
                <a:ext cx="1893147" cy="555157"/>
              </a:xfrm>
              <a:prstGeom prst="roundRect">
                <a:avLst/>
              </a:prstGeom>
              <a:solidFill>
                <a:srgbClr val="F07474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100"/>
              </a:p>
            </p:txBody>
          </p:sp>
          <p:sp>
            <p:nvSpPr>
              <p:cNvPr id="30737" name="矩形 1"/>
              <p:cNvSpPr>
                <a:spLocks noChangeArrowheads="1"/>
              </p:cNvSpPr>
              <p:nvPr/>
            </p:nvSpPr>
            <p:spPr bwMode="auto">
              <a:xfrm>
                <a:off x="2004695" y="740934"/>
                <a:ext cx="1983740" cy="51610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400" dirty="0">
                    <a:solidFill>
                      <a:sysClr val="window" lastClr="FFFFF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知识点 </a:t>
                </a:r>
                <a:r>
                  <a:rPr lang="en-US" altLang="zh-CN" sz="2400" b="1" dirty="0">
                    <a:solidFill>
                      <a:sysClr val="window" lastClr="FFFFF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rPr>
                  <a:t>2</a:t>
                </a:r>
                <a:endParaRPr lang="zh-CN" altLang="en-US" sz="2400" b="1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22" name="矩形 4"/>
            <p:cNvSpPr>
              <a:spLocks noChangeArrowheads="1"/>
            </p:cNvSpPr>
            <p:nvPr/>
          </p:nvSpPr>
          <p:spPr bwMode="auto">
            <a:xfrm>
              <a:off x="7026" y="888"/>
              <a:ext cx="5935" cy="7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b="1" dirty="0" smtClean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黑体" panose="02010609060101010101" pitchFamily="49" charset="-122"/>
                </a:rPr>
                <a:t>电磁波是怎样传播的</a:t>
              </a:r>
            </a:p>
          </p:txBody>
        </p:sp>
      </p:grp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572" y="1985214"/>
            <a:ext cx="2703503" cy="230878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23" name="组合 22"/>
          <p:cNvGrpSpPr/>
          <p:nvPr/>
        </p:nvGrpSpPr>
        <p:grpSpPr>
          <a:xfrm rot="10800000">
            <a:off x="8020355" y="1856165"/>
            <a:ext cx="921922" cy="2843512"/>
            <a:chOff x="380053" y="1287330"/>
            <a:chExt cx="921922" cy="2843512"/>
          </a:xfrm>
        </p:grpSpPr>
        <p:sp>
          <p:nvSpPr>
            <p:cNvPr id="24" name="右箭头标注 18"/>
            <p:cNvSpPr/>
            <p:nvPr/>
          </p:nvSpPr>
          <p:spPr>
            <a:xfrm>
              <a:off x="464930" y="1287330"/>
              <a:ext cx="837045" cy="2843512"/>
            </a:xfrm>
            <a:prstGeom prst="rightArrowCallou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516239">
              <a:off x="499995" y="3621538"/>
              <a:ext cx="487191" cy="429498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TextBox 20"/>
            <p:cNvSpPr txBox="1"/>
            <p:nvPr/>
          </p:nvSpPr>
          <p:spPr>
            <a:xfrm rot="10800000">
              <a:off x="380053" y="1325789"/>
              <a:ext cx="677108" cy="269147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 defTabSz="685165">
                <a:defRPr/>
              </a:pPr>
              <a:r>
                <a:rPr lang="zh-CN" altLang="en-US" sz="1600" b="1" spc="3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点击观看</a:t>
              </a:r>
            </a:p>
            <a:p>
              <a:pPr algn="ctr" defTabSz="685165">
                <a:defRPr/>
              </a:pPr>
              <a:r>
                <a:rPr lang="zh-CN" altLang="en-US" sz="1600" b="1" spc="3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真空罩中的手机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9" name="文本框 108548"/>
          <p:cNvSpPr txBox="1"/>
          <p:nvPr/>
        </p:nvSpPr>
        <p:spPr>
          <a:xfrm>
            <a:off x="161925" y="1273942"/>
            <a:ext cx="86487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zh-CN" altLang="en-US" sz="2400" b="1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        电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磁波的传播跟光一样，不需要介质，可以在真空中传播，且向各个方向传播。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8550" name="文本框 108549"/>
          <p:cNvSpPr txBox="1"/>
          <p:nvPr/>
        </p:nvSpPr>
        <p:spPr>
          <a:xfrm>
            <a:off x="743990" y="2105941"/>
            <a:ext cx="626387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zh-CN" altLang="en-US" sz="2400" b="1" dirty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电磁波的传播速度等于光速，在真空中</a:t>
            </a:r>
            <a:r>
              <a:rPr lang="zh-CN" altLang="en-US" sz="24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是：</a:t>
            </a:r>
            <a:endParaRPr lang="zh-CN" altLang="en-US" sz="2400" b="1" dirty="0">
              <a:solidFill>
                <a:srgbClr val="0000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8551" name="文本框 108550"/>
          <p:cNvSpPr txBox="1"/>
          <p:nvPr/>
        </p:nvSpPr>
        <p:spPr>
          <a:xfrm>
            <a:off x="1743101" y="2624820"/>
            <a:ext cx="3836194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en-US" altLang="zh-CN" sz="2400" b="1" i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b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=3×10</a:t>
            </a:r>
            <a:r>
              <a:rPr lang="en-US" altLang="zh-CN" sz="2400" b="1" baseline="30000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b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m/s= 3×10</a:t>
            </a:r>
            <a:r>
              <a:rPr lang="en-US" altLang="zh-CN" sz="2400" b="1" baseline="30000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km/s</a:t>
            </a:r>
          </a:p>
        </p:txBody>
      </p:sp>
      <p:sp>
        <p:nvSpPr>
          <p:cNvPr id="13318" name="Text Box 6"/>
          <p:cNvSpPr txBox="1"/>
          <p:nvPr/>
        </p:nvSpPr>
        <p:spPr>
          <a:xfrm>
            <a:off x="332898" y="3187134"/>
            <a:ext cx="8306753" cy="5708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ct val="50000"/>
              </a:spcBef>
              <a:buClrTx/>
            </a:pP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联想</a:t>
            </a: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由电磁波传播的速度等于光速你能得到什么猜想？</a:t>
            </a:r>
          </a:p>
        </p:txBody>
      </p:sp>
      <p:sp>
        <p:nvSpPr>
          <p:cNvPr id="13319" name="Text Box 7"/>
          <p:cNvSpPr txBox="1"/>
          <p:nvPr/>
        </p:nvSpPr>
        <p:spPr>
          <a:xfrm>
            <a:off x="1875673" y="3847710"/>
            <a:ext cx="4212431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spcBef>
                <a:spcPct val="50000"/>
              </a:spcBef>
              <a:buClrTx/>
            </a:pP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光就是一种电磁波！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2318861" y="685730"/>
            <a:ext cx="4317206" cy="460299"/>
            <a:chOff x="634" y="1040"/>
            <a:chExt cx="4609" cy="448"/>
          </a:xfrm>
        </p:grpSpPr>
        <p:sp>
          <p:nvSpPr>
            <p:cNvPr id="22" name="圆角矩形 21"/>
            <p:cNvSpPr/>
            <p:nvPr/>
          </p:nvSpPr>
          <p:spPr>
            <a:xfrm>
              <a:off x="634" y="1066"/>
              <a:ext cx="4609" cy="37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999FF"/>
                </a:gs>
                <a:gs pos="50000">
                  <a:sysClr val="window" lastClr="FFFFFF"/>
                </a:gs>
                <a:gs pos="100000">
                  <a:srgbClr val="9999FF"/>
                </a:gs>
              </a:gsLst>
              <a:lin ang="5400000" scaled="1"/>
              <a:tileRect/>
            </a:gradFill>
            <a:ln w="28575" cap="flat" cmpd="sng">
              <a:solidFill>
                <a:srgbClr val="EAEAEA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8E163E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13316"/>
            <p:cNvSpPr txBox="1"/>
            <p:nvPr/>
          </p:nvSpPr>
          <p:spPr>
            <a:xfrm>
              <a:off x="1010" y="1040"/>
              <a:ext cx="3648" cy="448"/>
            </a:xfrm>
            <a:prstGeom prst="rect">
              <a:avLst/>
            </a:prstGeom>
            <a:noFill/>
            <a:ln w="28575">
              <a:noFill/>
            </a:ln>
          </p:spPr>
          <p:txBody>
            <a:bodyPr>
              <a:spAutoFit/>
            </a:bodyPr>
            <a:lstStyle/>
            <a:p>
              <a:pPr lvl="0" algn="ctr">
                <a:spcBef>
                  <a:spcPct val="50000"/>
                </a:spcBef>
              </a:pPr>
              <a:r>
                <a:rPr lang="zh-CN" altLang="en-US" sz="24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电磁波的波速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9" grpId="0"/>
      <p:bldP spid="108550" grpId="0"/>
      <p:bldP spid="108551" grpId="0"/>
      <p:bldP spid="13318" grpId="0"/>
      <p:bldP spid="133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n1-1"/>
  <p:tag name="KSO_WM_UNIT_TYPE" val="n_h_i"/>
  <p:tag name="KSO_WM_UNIT_INDEX" val="1_1_1"/>
  <p:tag name="KSO_WM_UNIT_ID" val="diagram20187637_2*n_h_i*1_1_1"/>
  <p:tag name="KSO_WM_TEMPLATE_CATEGORY" val="diagram"/>
  <p:tag name="KSO_WM_TEMPLATE_INDEX" val="2018763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VALUE" val="54"/>
  <p:tag name="KSO_WM_UNIT_HIGHLIGHT" val="0"/>
  <p:tag name="KSO_WM_UNIT_COMPATIBLE" val="0"/>
  <p:tag name="KSO_WM_DIAGRAM_GROUP_CODE" val="n1-1"/>
  <p:tag name="KSO_WM_UNIT_TYPE" val="n_h_a"/>
  <p:tag name="KSO_WM_UNIT_INDEX" val="1_1_1"/>
  <p:tag name="KSO_WM_UNIT_ID" val="diagram20187637_2*n_h_a*1_1_1"/>
  <p:tag name="KSO_WM_TEMPLATE_CATEGORY" val="diagram"/>
  <p:tag name="KSO_WM_TEMPLATE_INDEX" val="20187637"/>
  <p:tag name="KSO_WM_UNIT_LAYERLEVEL" val="1_1_1"/>
  <p:tag name="KSO_WM_TAG_VERSION" val="1.0"/>
  <p:tag name="KSO_WM_BEAUTIFY_FLAG" val="#wm#"/>
  <p:tag name="KSO_WM_UNIT_PRESET_TEXT" val="添加标题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1_1"/>
  <p:tag name="KSO_WM_UNIT_ID" val="diagram20187637_2*n_h_h_i*1_2_1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2_1"/>
  <p:tag name="KSO_WM_UNIT_ID" val="diagram20187637_2*n_h_h_i*1_2_2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VALUE" val="16"/>
  <p:tag name="KSO_WM_UNIT_HIGHLIGHT" val="0"/>
  <p:tag name="KSO_WM_UNIT_COMPATIBLE" val="0"/>
  <p:tag name="KSO_WM_DIAGRAM_GROUP_CODE" val="n1-1"/>
  <p:tag name="KSO_WM_UNIT_TYPE" val="n_h_h_a"/>
  <p:tag name="KSO_WM_UNIT_INDEX" val="1_2_1_1"/>
  <p:tag name="KSO_WM_UNIT_ID" val="diagram20187637_2*n_h_h_a*1_2_1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PRESET_TEXT" val="添加标题"/>
  <p:tag name="KSO_WM_UNIT_TEXT_FILL_FORE_SCHEMECOLOR_INDEX" val="6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38"/>
  <p:tag name="KSO_WM_UNIT_HIGHLIGHT" val="0"/>
  <p:tag name="KSO_WM_UNIT_COMPATIBLE" val="0"/>
  <p:tag name="KSO_WM_DIAGRAM_GROUP_CODE" val="n1-1"/>
  <p:tag name="KSO_WM_UNIT_TYPE" val="n_h_h_f"/>
  <p:tag name="KSO_WM_UNIT_INDEX" val="1_2_1_1"/>
  <p:tag name="KSO_WM_UNIT_ID" val="diagram20187637_2*n_h_h_f*1_2_1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VALUE" val="16"/>
  <p:tag name="KSO_WM_UNIT_HIGHLIGHT" val="0"/>
  <p:tag name="KSO_WM_UNIT_COMPATIBLE" val="0"/>
  <p:tag name="KSO_WM_DIAGRAM_GROUP_CODE" val="n1-1"/>
  <p:tag name="KSO_WM_UNIT_TYPE" val="n_h_h_a"/>
  <p:tag name="KSO_WM_UNIT_INDEX" val="1_2_2_1"/>
  <p:tag name="KSO_WM_UNIT_ID" val="diagram20187637_2*n_h_h_a*1_2_2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PRESET_TEXT" val="添加标题"/>
  <p:tag name="KSO_WM_UNIT_TEXT_FILL_FORE_SCHEMECOLOR_INDEX" val="7"/>
  <p:tag name="KSO_WM_UNIT_TEXT_FILL_TYP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38"/>
  <p:tag name="KSO_WM_UNIT_HIGHLIGHT" val="0"/>
  <p:tag name="KSO_WM_UNIT_COMPATIBLE" val="0"/>
  <p:tag name="KSO_WM_DIAGRAM_GROUP_CODE" val="n1-1"/>
  <p:tag name="KSO_WM_UNIT_TYPE" val="n_h_h_f"/>
  <p:tag name="KSO_WM_UNIT_INDEX" val="1_2_2_1"/>
  <p:tag name="KSO_WM_UNIT_ID" val="diagram20187637_2*n_h_h_f*1_2_2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LIDE_MODEL_TYPE" val="cov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  <p:tag name="KSO_WM_UNIT_TYPE" val="a"/>
  <p:tag name="KSO_WM_UNIT_INDEX" val="1"/>
  <p:tag name="KSO_WM_UNIT_ID" val="custom20184553_1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空白演示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《七彩课堂》课件模板（新）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《七彩课堂》课件模板（新）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1679</Words>
  <Application>Microsoft Office PowerPoint</Application>
  <PresentationFormat>全屏显示(16:9)</PresentationFormat>
  <Paragraphs>127</Paragraphs>
  <Slides>22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25" baseType="lpstr">
      <vt:lpstr>《七彩课堂》课件模板（新）</vt:lpstr>
      <vt:lpstr>1_《七彩课堂》课件模板（新）</vt:lpstr>
      <vt:lpstr>自定义设计方案</vt:lpstr>
      <vt:lpstr>第二十一章  信息的传递  第2节  电磁波的海洋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26</cp:revision>
  <dcterms:created xsi:type="dcterms:W3CDTF">2018-03-01T02:03:00Z</dcterms:created>
  <dcterms:modified xsi:type="dcterms:W3CDTF">2019-11-12T09:10:57Z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2052-11.1.0.8765</vt:lpwstr>
  </property>
  <property fmtid="{D5CDD505-2E9C-101B-9397-08002B2CF9AE}" pid="3" name="KSORubyTemplateID">
    <vt:lpwstr>13</vt:lpwstr>
  </property>
</Properties>
</file>